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382" r:id="rId2"/>
    <p:sldId id="343" r:id="rId3"/>
    <p:sldId id="344" r:id="rId4"/>
    <p:sldId id="345" r:id="rId5"/>
    <p:sldId id="396" r:id="rId6"/>
    <p:sldId id="383" r:id="rId7"/>
    <p:sldId id="385" r:id="rId8"/>
    <p:sldId id="386" r:id="rId9"/>
    <p:sldId id="387" r:id="rId10"/>
    <p:sldId id="389" r:id="rId11"/>
    <p:sldId id="349" r:id="rId12"/>
    <p:sldId id="395" r:id="rId13"/>
    <p:sldId id="351" r:id="rId14"/>
    <p:sldId id="364" r:id="rId15"/>
    <p:sldId id="365" r:id="rId16"/>
    <p:sldId id="352" r:id="rId17"/>
    <p:sldId id="353" r:id="rId18"/>
    <p:sldId id="397" r:id="rId19"/>
    <p:sldId id="398" r:id="rId20"/>
    <p:sldId id="399" r:id="rId21"/>
    <p:sldId id="400" r:id="rId22"/>
    <p:sldId id="401"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4B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61" autoAdjust="0"/>
    <p:restoredTop sz="70057" autoAdjust="0"/>
  </p:normalViewPr>
  <p:slideViewPr>
    <p:cSldViewPr snapToGrid="0">
      <p:cViewPr varScale="1">
        <p:scale>
          <a:sx n="110" d="100"/>
          <a:sy n="110" d="100"/>
        </p:scale>
        <p:origin x="2280"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4E400-4D4D-48CD-8A96-D0005AE335DB}" type="datetimeFigureOut">
              <a:rPr lang="en-US" smtClean="0"/>
              <a:t>2/27/23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B5B97-6967-46EC-ACF4-34CD29FFC565}" type="slidenum">
              <a:rPr lang="en-US" smtClean="0"/>
              <a:t>‹#›</a:t>
            </a:fld>
            <a:endParaRPr lang="en-US"/>
          </a:p>
        </p:txBody>
      </p:sp>
    </p:spTree>
    <p:extLst>
      <p:ext uri="{BB962C8B-B14F-4D97-AF65-F5344CB8AC3E}">
        <p14:creationId xmlns:p14="http://schemas.microsoft.com/office/powerpoint/2010/main" val="340985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This is completely understandable, and many people have done  the exact same thing when they first started working with Docker. It’s easy to connect those dots as both technologies share some characteristics. Both are designed to provide an isolated environment in which to run an application. Additionally, in both cases that environment is represented as a binary artifact that can be moved between hosts. There may be other similarities, but to these are the two biggest.</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The key is that the underlying architecture is fundamentally different between the containers and virtual machines. The analogy we use here at Docker is comparing houses (virtual machines) to apartment buildings (Docker containers).</a:t>
            </a:r>
            <a:endParaRPr dirty="0"/>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8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Monitor, manage, scale infrastructure and applications</a:t>
            </a:r>
          </a:p>
        </p:txBody>
      </p:sp>
    </p:spTree>
    <p:extLst>
      <p:ext uri="{BB962C8B-B14F-4D97-AF65-F5344CB8AC3E}">
        <p14:creationId xmlns:p14="http://schemas.microsoft.com/office/powerpoint/2010/main" val="1903341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application</a:t>
            </a:r>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Dockerfile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a:p>
            <a:pPr marL="0" indent="0">
              <a:buNone/>
            </a:pPr>
            <a:endParaRPr lang="en-US" b="1" dirty="0"/>
          </a:p>
          <a:p>
            <a:endParaRPr lang="en-US" dirty="0"/>
          </a:p>
        </p:txBody>
      </p:sp>
      <p:sp>
        <p:nvSpPr>
          <p:cNvPr id="4" name="Slide Number Placeholder 3"/>
          <p:cNvSpPr>
            <a:spLocks noGrp="1"/>
          </p:cNvSpPr>
          <p:nvPr>
            <p:ph type="sldNum" sz="quarter" idx="10"/>
          </p:nvPr>
        </p:nvSpPr>
        <p:spPr/>
        <p:txBody>
          <a:bodyPr/>
          <a:lstStyle/>
          <a:p>
            <a:fld id="{E3CEA69F-DF04-4A61-8B5A-65818C67B300}" type="slidenum">
              <a:rPr lang="en-US" smtClean="0"/>
              <a:t>13</a:t>
            </a:fld>
            <a:endParaRPr lang="en-US"/>
          </a:p>
        </p:txBody>
      </p:sp>
    </p:spTree>
    <p:extLst>
      <p:ext uri="{BB962C8B-B14F-4D97-AF65-F5344CB8AC3E}">
        <p14:creationId xmlns:p14="http://schemas.microsoft.com/office/powerpoint/2010/main" val="54320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dirty="0">
                <a:solidFill>
                  <a:schemeClr val="dk1"/>
                </a:solidFill>
                <a:latin typeface="Arial"/>
                <a:ea typeface="Arial"/>
                <a:cs typeface="Arial"/>
                <a:sym typeface="Arial"/>
              </a:rPr>
              <a:t>So why do companies look at Docker?</a:t>
            </a:r>
          </a:p>
          <a:p>
            <a:pPr marL="0" marR="0" lvl="0" indent="0" algn="l" rtl="0">
              <a:spcBef>
                <a:spcPts val="0"/>
              </a:spcBef>
              <a:spcAft>
                <a:spcPts val="0"/>
              </a:spcAft>
              <a:buClr>
                <a:schemeClr val="dk1"/>
              </a:buClr>
              <a:buSzPct val="25000"/>
              <a:buFont typeface="Arial"/>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Software is the lifeblood of your organization, whether automating internal processes or creating unique and engaging ways for you to service your customer, every company considers themselves a “digital” or “tech” company to some extent.  To that end, many organizations like yours are looking at strategies to…</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Modernize their apps (refactor or build cloud native apps)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Adopt </a:t>
            </a:r>
            <a:r>
              <a:rPr lang="en" sz="1100" b="0" i="0" u="none" strike="noStrike" cap="none" dirty="0" err="1">
                <a:solidFill>
                  <a:schemeClr val="dk1"/>
                </a:solidFill>
                <a:latin typeface="Arial"/>
                <a:ea typeface="Arial"/>
                <a:cs typeface="Arial"/>
                <a:sym typeface="Arial"/>
              </a:rPr>
              <a:t>microservces</a:t>
            </a:r>
            <a:r>
              <a:rPr lang="en" sz="1100" b="0" i="0" u="none" strike="noStrike" cap="none" dirty="0">
                <a:solidFill>
                  <a:schemeClr val="dk1"/>
                </a:solidFill>
                <a:latin typeface="Arial"/>
                <a:ea typeface="Arial"/>
                <a:cs typeface="Arial"/>
                <a:sym typeface="Arial"/>
              </a:rPr>
              <a:t> / distributed app architectures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migrate to containers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Cloud adoption, migration or multi cloud approaches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But getting </a:t>
            </a:r>
            <a:r>
              <a:rPr lang="en" sz="1100" b="0" i="0" u="none" strike="noStrike" cap="none" dirty="0" err="1">
                <a:solidFill>
                  <a:schemeClr val="dk1"/>
                </a:solidFill>
                <a:latin typeface="Arial"/>
                <a:ea typeface="Arial"/>
                <a:cs typeface="Arial"/>
                <a:sym typeface="Arial"/>
              </a:rPr>
              <a:t>tthere</a:t>
            </a:r>
            <a:r>
              <a:rPr lang="en" sz="1100" b="0" i="0" u="none" strike="noStrike" cap="none" dirty="0">
                <a:solidFill>
                  <a:schemeClr val="dk1"/>
                </a:solidFill>
                <a:latin typeface="Arial"/>
                <a:ea typeface="Arial"/>
                <a:cs typeface="Arial"/>
                <a:sym typeface="Arial"/>
              </a:rPr>
              <a:t> isn’t always easy </a:t>
            </a:r>
            <a:r>
              <a:rPr lang="en" sz="1100" b="0" i="0" u="none" strike="noStrike" cap="none" dirty="0" err="1">
                <a:solidFill>
                  <a:schemeClr val="dk1"/>
                </a:solidFill>
                <a:latin typeface="Arial"/>
                <a:ea typeface="Arial"/>
                <a:cs typeface="Arial"/>
                <a:sym typeface="Arial"/>
              </a:rPr>
              <a:t>becuase</a:t>
            </a:r>
            <a:r>
              <a:rPr lang="en" sz="1100" b="0" i="0" u="none" strike="noStrike" cap="none" dirty="0">
                <a:solidFill>
                  <a:schemeClr val="dk1"/>
                </a:solidFill>
                <a:latin typeface="Arial"/>
                <a:ea typeface="Arial"/>
                <a:cs typeface="Arial"/>
                <a:sym typeface="Arial"/>
              </a:rPr>
              <a:t> you have legacy applications and </a:t>
            </a:r>
            <a:r>
              <a:rPr lang="en" sz="1100" b="0" i="0" u="none" strike="noStrike" cap="none" dirty="0" err="1">
                <a:solidFill>
                  <a:schemeClr val="dk1"/>
                </a:solidFill>
                <a:latin typeface="Arial"/>
                <a:ea typeface="Arial"/>
                <a:cs typeface="Arial"/>
                <a:sym typeface="Arial"/>
              </a:rPr>
              <a:t>envrionment</a:t>
            </a:r>
            <a:r>
              <a:rPr lang="en" sz="1100" b="0" i="0" u="none" strike="noStrike" cap="none" dirty="0">
                <a:solidFill>
                  <a:schemeClr val="dk1"/>
                </a:solidFill>
                <a:latin typeface="Arial"/>
                <a:ea typeface="Arial"/>
                <a:cs typeface="Arial"/>
                <a:sym typeface="Arial"/>
              </a:rPr>
              <a:t> to take care while you try to do new </a:t>
            </a:r>
            <a:r>
              <a:rPr lang="en" sz="1100" b="0" i="0" u="none" strike="noStrike" cap="none" dirty="0" err="1">
                <a:solidFill>
                  <a:schemeClr val="dk1"/>
                </a:solidFill>
                <a:latin typeface="Arial"/>
                <a:ea typeface="Arial"/>
                <a:cs typeface="Arial"/>
                <a:sym typeface="Arial"/>
              </a:rPr>
              <a:t>innovatinv</a:t>
            </a:r>
            <a:r>
              <a:rPr lang="en" sz="1100" b="0" i="0" u="none" strike="noStrike" cap="none" dirty="0">
                <a:solidFill>
                  <a:schemeClr val="dk1"/>
                </a:solidFill>
                <a:latin typeface="Arial"/>
                <a:ea typeface="Arial"/>
                <a:cs typeface="Arial"/>
                <a:sym typeface="Arial"/>
              </a:rPr>
              <a:t> things.  Your organizational processes might not be ready to go all in and how do you avoid the worries of just getting locked into a cloud from your datacenter?</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71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Docker CaaS platform delivers these benefits for organizations and is already proven by the thousands of organizations who embarked on the Docker journey starting in 2013</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Agility – </a:t>
            </a:r>
            <a:r>
              <a:rPr lang="en" sz="2000" b="0" i="0" u="none" strike="noStrike" cap="none" dirty="0">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Portability – </a:t>
            </a:r>
            <a:r>
              <a:rPr lang="en" sz="2000" b="0" i="0" u="none" strike="noStrike" cap="none" dirty="0">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Control </a:t>
            </a:r>
            <a:r>
              <a:rPr lang="en" sz="2000" b="0" i="0" u="none" strike="noStrike" cap="none" dirty="0">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141209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pull</a:t>
            </a:r>
            <a:r>
              <a:rPr lang="en-US" baseline="0" dirty="0"/>
              <a:t> pulls an image from the registry to the local host. This example shows us pulling latest </a:t>
            </a:r>
            <a:r>
              <a:rPr lang="en-US" baseline="0" dirty="0" err="1"/>
              <a:t>redis</a:t>
            </a:r>
            <a:r>
              <a:rPr lang="en-US" baseline="0" dirty="0"/>
              <a:t> image on Docker Hub </a:t>
            </a:r>
          </a:p>
          <a:p>
            <a:endParaRPr lang="en-US" baseline="0" dirty="0"/>
          </a:p>
          <a:p>
            <a:r>
              <a:rPr lang="en-US" baseline="0" dirty="0"/>
              <a:t>Docker images will list all the images on your docker host</a:t>
            </a:r>
          </a:p>
          <a:p>
            <a:endParaRPr lang="en-US" baseline="0" dirty="0"/>
          </a:p>
          <a:p>
            <a:r>
              <a:rPr lang="en-US" baseline="0" dirty="0"/>
              <a:t>Docker run will start a new container. In this case we are instructing the docker engine to run the </a:t>
            </a:r>
            <a:r>
              <a:rPr lang="en-US" baseline="0" dirty="0" err="1"/>
              <a:t>redis</a:t>
            </a:r>
            <a:r>
              <a:rPr lang="en-US" baseline="0" dirty="0"/>
              <a:t> image we pulled earlier -d tells docker It should start the application in detached mode (running in the background) –name test-</a:t>
            </a:r>
            <a:r>
              <a:rPr lang="en-US" baseline="0" dirty="0" err="1"/>
              <a:t>redis</a:t>
            </a:r>
            <a:r>
              <a:rPr lang="en-US" baseline="0" dirty="0"/>
              <a:t> specifies a name for our running container. If you do not specify a name, Docker will generate one (and they can be pretty funny)</a:t>
            </a:r>
          </a:p>
          <a:p>
            <a:endParaRPr lang="en-US" baseline="0" dirty="0"/>
          </a:p>
          <a:p>
            <a:r>
              <a:rPr lang="en-US" baseline="0" dirty="0"/>
              <a:t>Docker </a:t>
            </a:r>
            <a:r>
              <a:rPr lang="en-US" baseline="0" dirty="0" err="1"/>
              <a:t>ps</a:t>
            </a:r>
            <a:r>
              <a:rPr lang="en-US" baseline="0" dirty="0"/>
              <a:t> shows </a:t>
            </a:r>
            <a:r>
              <a:rPr lang="en-US" baseline="0" dirty="0" err="1"/>
              <a:t>runing</a:t>
            </a:r>
            <a:r>
              <a:rPr lang="en-US" baseline="0" dirty="0"/>
              <a:t> containers. </a:t>
            </a:r>
            <a:r>
              <a:rPr lang="en-US" baseline="0" dirty="0" err="1"/>
              <a:t>ps</a:t>
            </a:r>
            <a:r>
              <a:rPr lang="en-US" baseline="0" dirty="0"/>
              <a:t> –a will show all containers, including ones that have been stopped</a:t>
            </a:r>
          </a:p>
          <a:p>
            <a:endParaRPr lang="en-US" baseline="0" dirty="0"/>
          </a:p>
          <a:p>
            <a:r>
              <a:rPr lang="en-US" baseline="0" dirty="0"/>
              <a:t>Docker stop stops a running container (but does not delete it). You can specify the container name (test-</a:t>
            </a:r>
            <a:r>
              <a:rPr lang="en-US" baseline="0" dirty="0" err="1"/>
              <a:t>redis</a:t>
            </a:r>
            <a:r>
              <a:rPr lang="en-US" baseline="0" dirty="0"/>
              <a:t> in our example) or the container ID (every image and container are assigned a unique ID)</a:t>
            </a:r>
          </a:p>
          <a:p>
            <a:endParaRPr lang="en-US" baseline="0" dirty="0"/>
          </a:p>
          <a:p>
            <a:r>
              <a:rPr lang="en-US" baseline="0" dirty="0"/>
              <a:t>Docker </a:t>
            </a:r>
            <a:r>
              <a:rPr lang="en-US" baseline="0" dirty="0" err="1"/>
              <a:t>rm</a:t>
            </a:r>
            <a:r>
              <a:rPr lang="en-US" baseline="0" dirty="0"/>
              <a:t> removes the stopped container. if you specify </a:t>
            </a:r>
            <a:r>
              <a:rPr lang="en-US" baseline="0" dirty="0" err="1"/>
              <a:t>rm</a:t>
            </a:r>
            <a:r>
              <a:rPr lang="en-US" baseline="0" dirty="0"/>
              <a:t> –f you will force docker to remove container even if it’s running. again you can specify the name or ID</a:t>
            </a:r>
          </a:p>
          <a:p>
            <a:endParaRPr lang="en-US" baseline="0" dirty="0"/>
          </a:p>
          <a:p>
            <a:r>
              <a:rPr lang="en-US" baseline="0" dirty="0"/>
              <a:t>Docker </a:t>
            </a:r>
            <a:r>
              <a:rPr lang="en-US" baseline="0" dirty="0" err="1"/>
              <a:t>rmi</a:t>
            </a:r>
            <a:r>
              <a:rPr lang="en-US" baseline="0" dirty="0"/>
              <a:t> removes the specified image</a:t>
            </a:r>
          </a:p>
        </p:txBody>
      </p:sp>
      <p:sp>
        <p:nvSpPr>
          <p:cNvPr id="4" name="Slide Number Placeholder 3"/>
          <p:cNvSpPr>
            <a:spLocks noGrp="1"/>
          </p:cNvSpPr>
          <p:nvPr>
            <p:ph type="sldNum" sz="quarter" idx="10"/>
          </p:nvPr>
        </p:nvSpPr>
        <p:spPr/>
        <p:txBody>
          <a:bodyPr/>
          <a:lstStyle/>
          <a:p>
            <a:fld id="{626B5B97-6967-46EC-ACF4-34CD29FFC565}" type="slidenum">
              <a:rPr lang="en-US" smtClean="0"/>
              <a:t>16</a:t>
            </a:fld>
            <a:endParaRPr lang="en-US"/>
          </a:p>
        </p:txBody>
      </p:sp>
    </p:spTree>
    <p:extLst>
      <p:ext uri="{BB962C8B-B14F-4D97-AF65-F5344CB8AC3E}">
        <p14:creationId xmlns:p14="http://schemas.microsoft.com/office/powerpoint/2010/main" val="923552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Dockerfile describes how to build a docker image (using the ‘docker build’ command). The commands in the file are a mix of commands  you’d actually run to install an application locally (in this case we’re building a python app, and if you’re familiar with Python, you’ll instantly recognize much of what is up on the screen) and specific keywords that tell Docker what to do (RUN a command COPY a file, </a:t>
            </a:r>
            <a:r>
              <a:rPr lang="en-US" baseline="0" dirty="0" err="1"/>
              <a:t>etc</a:t>
            </a:r>
            <a:r>
              <a:rPr lang="en-US" baseline="0" dirty="0"/>
              <a:t>). </a:t>
            </a:r>
          </a:p>
          <a:p>
            <a:endParaRPr lang="en-US" baseline="0" dirty="0"/>
          </a:p>
          <a:p>
            <a:r>
              <a:rPr lang="en-US" baseline="0" dirty="0"/>
              <a:t>An important point about </a:t>
            </a:r>
            <a:r>
              <a:rPr lang="en-US" baseline="0" dirty="0" err="1"/>
              <a:t>Dockefiles</a:t>
            </a:r>
            <a:r>
              <a:rPr lang="en-US" baseline="0" dirty="0"/>
              <a:t>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lang="en-US" dirty="0"/>
          </a:p>
          <a:p>
            <a:endParaRPr lang="en-US" dirty="0"/>
          </a:p>
          <a:p>
            <a:r>
              <a:rPr lang="en-US" dirty="0"/>
              <a:t>This Dockerfile</a:t>
            </a:r>
            <a:r>
              <a:rPr lang="en-US" baseline="0" dirty="0"/>
              <a:t> builds a simple flask-based python </a:t>
            </a:r>
            <a:r>
              <a:rPr lang="en-US" baseline="0" dirty="0" err="1"/>
              <a:t>webapp</a:t>
            </a:r>
            <a:r>
              <a:rPr lang="en-US" baseline="0" dirty="0"/>
              <a:t>. </a:t>
            </a:r>
          </a:p>
          <a:p>
            <a:endParaRPr lang="en-US" dirty="0"/>
          </a:p>
          <a:p>
            <a:r>
              <a:rPr lang="en-US" dirty="0"/>
              <a:t>Let’s step</a:t>
            </a:r>
            <a:r>
              <a:rPr lang="en-US" baseline="0" dirty="0"/>
              <a:t> through the Dockerfile line by line – note that when the Docker file is processed, all these commands are being run on the Docker image – not your local machine. </a:t>
            </a:r>
          </a:p>
          <a:p>
            <a:endParaRPr lang="en-US" baseline="0" dirty="0"/>
          </a:p>
          <a:p>
            <a:r>
              <a:rPr lang="en-US" baseline="0" dirty="0"/>
              <a:t>Line 1: Build this new Docker image based on the official </a:t>
            </a:r>
            <a:r>
              <a:rPr lang="en-US" baseline="0" dirty="0" err="1"/>
              <a:t>Apline</a:t>
            </a:r>
            <a:r>
              <a:rPr lang="en-US" baseline="0" dirty="0"/>
              <a:t> Linux base image</a:t>
            </a:r>
          </a:p>
          <a:p>
            <a:endParaRPr lang="en-US" baseline="0" dirty="0"/>
          </a:p>
          <a:p>
            <a:r>
              <a:rPr lang="en-US" baseline="0" dirty="0"/>
              <a:t>Line 5: Install </a:t>
            </a:r>
            <a:r>
              <a:rPr lang="en-US" baseline="0" dirty="0" err="1"/>
              <a:t>Pythong</a:t>
            </a:r>
            <a:r>
              <a:rPr lang="en-US" baseline="0" dirty="0"/>
              <a:t> and Pip (the python package manager)</a:t>
            </a:r>
          </a:p>
          <a:p>
            <a:endParaRPr lang="en-US" baseline="0" dirty="0"/>
          </a:p>
          <a:p>
            <a:r>
              <a:rPr lang="en-US" baseline="0" dirty="0"/>
              <a:t>Line 7: use Pip to ensure that Pip is the latest version</a:t>
            </a:r>
          </a:p>
          <a:p>
            <a:endParaRPr lang="en-US" baseline="0" dirty="0"/>
          </a:p>
          <a:p>
            <a:r>
              <a:rPr lang="en-US" baseline="0" dirty="0"/>
              <a:t>Line 11: </a:t>
            </a:r>
            <a:r>
              <a:rPr lang="en-US" baseline="0" dirty="0" err="1"/>
              <a:t>Requirements.txt</a:t>
            </a:r>
            <a:r>
              <a:rPr lang="en-US" baseline="0" dirty="0"/>
              <a:t> holds a list of libraries the app will need, and is used by pip to actually install the library. This line copies the file from your local machine into your Docker image</a:t>
            </a:r>
          </a:p>
          <a:p>
            <a:r>
              <a:rPr lang="en-US" baseline="0" dirty="0"/>
              <a:t>Line 12: Uses that file and Pip to install the requirements into the container</a:t>
            </a:r>
          </a:p>
          <a:p>
            <a:endParaRPr lang="en-US" baseline="0" dirty="0"/>
          </a:p>
          <a:p>
            <a:r>
              <a:rPr lang="en-US" baseline="0" dirty="0"/>
              <a:t>Line 15: Copy my application code (</a:t>
            </a:r>
            <a:r>
              <a:rPr lang="en-US" baseline="0" dirty="0" err="1"/>
              <a:t>app.py</a:t>
            </a:r>
            <a:r>
              <a:rPr lang="en-US" baseline="0" dirty="0"/>
              <a:t>) into the /</a:t>
            </a:r>
            <a:r>
              <a:rPr lang="en-US" baseline="0" dirty="0" err="1"/>
              <a:t>usr</a:t>
            </a:r>
            <a:r>
              <a:rPr lang="en-US" baseline="0" dirty="0"/>
              <a:t>/</a:t>
            </a:r>
            <a:r>
              <a:rPr lang="en-US" baseline="0" dirty="0" err="1"/>
              <a:t>src</a:t>
            </a:r>
            <a:r>
              <a:rPr lang="en-US" baseline="0" dirty="0"/>
              <a:t>/app directory of the image</a:t>
            </a:r>
          </a:p>
          <a:p>
            <a:r>
              <a:rPr lang="en-US" baseline="0" dirty="0"/>
              <a:t>Line 16: Copy our </a:t>
            </a:r>
            <a:r>
              <a:rPr lang="en-US" baseline="0" dirty="0" err="1"/>
              <a:t>index.html</a:t>
            </a:r>
            <a:r>
              <a:rPr lang="en-US" baseline="0" dirty="0"/>
              <a:t> file into the /</a:t>
            </a:r>
            <a:r>
              <a:rPr lang="en-US" baseline="0" dirty="0" err="1"/>
              <a:t>usr</a:t>
            </a:r>
            <a:r>
              <a:rPr lang="en-US" baseline="0" dirty="0"/>
              <a:t>/</a:t>
            </a:r>
            <a:r>
              <a:rPr lang="en-US" baseline="0" dirty="0" err="1"/>
              <a:t>src</a:t>
            </a:r>
            <a:r>
              <a:rPr lang="en-US" baseline="0" dirty="0"/>
              <a:t>/app/templates directory of the image</a:t>
            </a:r>
          </a:p>
          <a:p>
            <a:endParaRPr lang="en-US" baseline="0" dirty="0"/>
          </a:p>
          <a:p>
            <a:r>
              <a:rPr lang="en-US" baseline="0" dirty="0"/>
              <a:t>Line 19: The application communicates on port 5000, so we tell Docker to listen on that Port</a:t>
            </a:r>
          </a:p>
          <a:p>
            <a:endParaRPr lang="en-US" baseline="0" dirty="0"/>
          </a:p>
          <a:p>
            <a:r>
              <a:rPr lang="en-US" baseline="0" dirty="0"/>
              <a:t>Line 22: When the container starts up – we fire up Python and pass it out application code to start the app</a:t>
            </a:r>
          </a:p>
          <a:p>
            <a:endParaRPr lang="en-US" baseline="0" dirty="0"/>
          </a:p>
          <a:p>
            <a:r>
              <a:rPr lang="en-US" baseline="0" dirty="0"/>
              <a:t>Again, these steps are pretty much EXACTLY what you would do on a traditional machine to run this application, only here there are being used to create an Docker image.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17</a:t>
            </a:fld>
            <a:endParaRPr lang="en-US"/>
          </a:p>
        </p:txBody>
      </p:sp>
    </p:spTree>
    <p:extLst>
      <p:ext uri="{BB962C8B-B14F-4D97-AF65-F5344CB8AC3E}">
        <p14:creationId xmlns:p14="http://schemas.microsoft.com/office/powerpoint/2010/main" val="190057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18</a:t>
            </a:fld>
            <a:endParaRPr lang="en-US"/>
          </a:p>
        </p:txBody>
      </p:sp>
    </p:spTree>
    <p:extLst>
      <p:ext uri="{BB962C8B-B14F-4D97-AF65-F5344CB8AC3E}">
        <p14:creationId xmlns:p14="http://schemas.microsoft.com/office/powerpoint/2010/main" val="533632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19</a:t>
            </a:fld>
            <a:endParaRPr lang="en-US"/>
          </a:p>
        </p:txBody>
      </p:sp>
    </p:spTree>
    <p:extLst>
      <p:ext uri="{BB962C8B-B14F-4D97-AF65-F5344CB8AC3E}">
        <p14:creationId xmlns:p14="http://schemas.microsoft.com/office/powerpoint/2010/main" val="882868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20</a:t>
            </a:fld>
            <a:endParaRPr lang="en-US"/>
          </a:p>
        </p:txBody>
      </p:sp>
    </p:spTree>
    <p:extLst>
      <p:ext uri="{BB962C8B-B14F-4D97-AF65-F5344CB8AC3E}">
        <p14:creationId xmlns:p14="http://schemas.microsoft.com/office/powerpoint/2010/main" val="1532971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22</a:t>
            </a:fld>
            <a:endParaRPr lang="en-US"/>
          </a:p>
        </p:txBody>
      </p:sp>
    </p:spTree>
    <p:extLst>
      <p:ext uri="{BB962C8B-B14F-4D97-AF65-F5344CB8AC3E}">
        <p14:creationId xmlns:p14="http://schemas.microsoft.com/office/powerpoint/2010/main" val="243485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9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dirty="0"/>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7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5</a:t>
            </a:fld>
            <a:endParaRPr lang="en-US"/>
          </a:p>
        </p:txBody>
      </p:sp>
    </p:spTree>
    <p:extLst>
      <p:ext uri="{BB962C8B-B14F-4D97-AF65-F5344CB8AC3E}">
        <p14:creationId xmlns:p14="http://schemas.microsoft.com/office/powerpoint/2010/main" val="78369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and HPE have worked with industry consultant Bret Fisher to drill down a bit more deeply into how migrating from running a workload in multiple VMs to a multiple containers in a single VM affects performance. </a:t>
            </a:r>
            <a:endParaRPr lang="en-US" dirty="0"/>
          </a:p>
          <a:p>
            <a:endParaRPr lang="en-US" dirty="0"/>
          </a:p>
          <a:p>
            <a:r>
              <a:rPr lang="en-US" dirty="0"/>
              <a:t>The test, which</a:t>
            </a:r>
            <a:r>
              <a:rPr lang="en-US" baseline="0" dirty="0"/>
              <a:t> uses the </a:t>
            </a:r>
            <a:r>
              <a:rPr lang="en-US" baseline="0" dirty="0" err="1"/>
              <a:t>SysBench</a:t>
            </a:r>
            <a:r>
              <a:rPr lang="en-US" baseline="0" dirty="0"/>
              <a:t> benchmark, was run on HPE </a:t>
            </a:r>
            <a:r>
              <a:rPr lang="en-US" baseline="0" dirty="0" err="1"/>
              <a:t>Proliant</a:t>
            </a:r>
            <a:r>
              <a:rPr lang="en-US" baseline="0" dirty="0"/>
              <a:t> servers w/ 3Par storage. And used Docker CS (commercially supported) Engine 1.12.3 and VMware </a:t>
            </a:r>
            <a:r>
              <a:rPr lang="en-US" baseline="0" dirty="0" err="1"/>
              <a:t>ESXi</a:t>
            </a:r>
            <a:r>
              <a:rPr lang="en-US" baseline="0" dirty="0"/>
              <a:t> 6. Bret used RHEL 7.2 as the host platform whenever a kernel was needed.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7</a:t>
            </a:fld>
            <a:endParaRPr lang="en-US"/>
          </a:p>
        </p:txBody>
      </p:sp>
    </p:spTree>
    <p:extLst>
      <p:ext uri="{BB962C8B-B14F-4D97-AF65-F5344CB8AC3E}">
        <p14:creationId xmlns:p14="http://schemas.microsoft.com/office/powerpoint/2010/main" val="58769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testing we used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to measure database performance. </a:t>
            </a:r>
            <a:r>
              <a:rPr lang="en-US" sz="1200" kern="120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reports back “Transactions per second”. The testing was designed to see how moving from VMs to Containers would affect </a:t>
            </a:r>
            <a:r>
              <a:rPr lang="en-US" sz="1200" kern="1200" baseline="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performance.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Initially 8 instances of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were run in 8 separate VMs, and a baseline measurement was taken.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a single VM was built that used the same total resources as the 8 VMs used in the first phase.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was then run inside of 8 different containers on that host.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in the final phase the 8 containerized benchmarks were run on bare metal (meaning the containers were hosted on a Linux OS installed natively on the server).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test</a:t>
            </a:r>
            <a:r>
              <a:rPr lang="en-US" sz="1200" kern="1200" baseline="0" dirty="0">
                <a:solidFill>
                  <a:schemeClr val="tx1"/>
                </a:solidFill>
                <a:effectLst/>
                <a:latin typeface="+mn-lt"/>
                <a:ea typeface="+mn-ea"/>
                <a:cs typeface="+mn-cs"/>
              </a:rPr>
              <a:t> was </a:t>
            </a:r>
            <a:r>
              <a:rPr lang="en-US" sz="1200" kern="1200" dirty="0">
                <a:solidFill>
                  <a:schemeClr val="tx1"/>
                </a:solidFill>
                <a:effectLst/>
                <a:latin typeface="+mn-lt"/>
                <a:ea typeface="+mn-ea"/>
                <a:cs typeface="+mn-cs"/>
              </a:rPr>
              <a:t>designed under the following constraints:</a:t>
            </a:r>
          </a:p>
          <a:p>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number of workload instances (in VMs for test S1 and in containers for S2 and S3) should be the same when doing comparisons (e.g. 8 </a:t>
            </a:r>
            <a:r>
              <a:rPr lang="en-US" sz="1200" kern="1200" dirty="0" err="1">
                <a:solidFill>
                  <a:schemeClr val="tx1"/>
                </a:solidFill>
                <a:effectLst/>
                <a:latin typeface="+mn-lt"/>
                <a:ea typeface="+mn-ea"/>
                <a:cs typeface="+mn-cs"/>
              </a:rPr>
              <a:t>vms</a:t>
            </a:r>
            <a:r>
              <a:rPr lang="en-US" sz="1200" kern="1200" dirty="0">
                <a:solidFill>
                  <a:schemeClr val="tx1"/>
                </a:solidFill>
                <a:effectLst/>
                <a:latin typeface="+mn-lt"/>
                <a:ea typeface="+mn-ea"/>
                <a:cs typeface="+mn-cs"/>
              </a:rPr>
              <a:t> vs 8 containers of similar sizes).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hosts used for each test case should be identically configured using the same hardware, BIOS, and Firmware. This was assured utilizing the same HPE </a:t>
            </a:r>
            <a:r>
              <a:rPr lang="en-US" sz="1200" kern="1200" dirty="0" err="1">
                <a:solidFill>
                  <a:schemeClr val="tx1"/>
                </a:solidFill>
                <a:effectLst/>
                <a:latin typeface="+mn-lt"/>
                <a:ea typeface="+mn-ea"/>
                <a:cs typeface="+mn-cs"/>
              </a:rPr>
              <a:t>OneView</a:t>
            </a:r>
            <a:r>
              <a:rPr lang="en-US" sz="1200" kern="1200" dirty="0">
                <a:solidFill>
                  <a:schemeClr val="tx1"/>
                </a:solidFill>
                <a:effectLst/>
                <a:latin typeface="+mn-lt"/>
                <a:ea typeface="+mn-ea"/>
                <a:cs typeface="+mn-cs"/>
              </a:rPr>
              <a:t> server profile template for the 3 identical HPE ProLiant DL360 servers utilized in the testing</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sum of the CPU, Memory, and Storage throughput provided to each test case should be the same. For example the single large VM</a:t>
            </a:r>
            <a:r>
              <a:rPr lang="en-US" sz="1200" kern="1200" baseline="0" dirty="0">
                <a:solidFill>
                  <a:schemeClr val="tx1"/>
                </a:solidFill>
                <a:effectLst/>
                <a:latin typeface="+mn-lt"/>
                <a:ea typeface="+mn-ea"/>
                <a:cs typeface="+mn-cs"/>
              </a:rPr>
              <a:t> had the same total CPUs and RAM as were consumed by the 8 VMs in Scenario 1</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indent="-171450">
              <a:buFont typeface="Arial" charset="0"/>
              <a:buChar char="•"/>
            </a:pPr>
            <a:r>
              <a:rPr lang="en-US" sz="1200" kern="1200" dirty="0">
                <a:solidFill>
                  <a:schemeClr val="tx1"/>
                </a:solidFill>
                <a:effectLst/>
                <a:latin typeface="+mn-lt"/>
                <a:ea typeface="+mn-ea"/>
                <a:cs typeface="+mn-cs"/>
              </a:rPr>
              <a:t>Proper scheduling and resource constraints should be applied to both containers and virtual machine to keep the CPU and memory available to each instance of the workload the same regardless of test scenario. </a:t>
            </a:r>
            <a:endParaRPr lang="en-US"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8</a:t>
            </a:fld>
            <a:endParaRPr lang="en-US"/>
          </a:p>
        </p:txBody>
      </p:sp>
    </p:spTree>
    <p:extLst>
      <p:ext uri="{BB962C8B-B14F-4D97-AF65-F5344CB8AC3E}">
        <p14:creationId xmlns:p14="http://schemas.microsoft.com/office/powerpoint/2010/main" val="155102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benchmark was CPU intensive, and is probably representative of an application that would benefit less from being placed in a container than say an application that was memory or storage bound. Because of this we feel that the results we gathered represent a conservative estimate of the benefits of consolidating workloads inside of containers.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the dust settled we found that the benchmark showed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27% performance improvement when run in multiple containers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 single VM. And, when moved to bare metal, there was a 46%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of these results were after we tuned the VM host to leverage CPU affinity and pinning.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9</a:t>
            </a:fld>
            <a:endParaRPr lang="en-US"/>
          </a:p>
        </p:txBody>
      </p:sp>
    </p:spTree>
    <p:extLst>
      <p:ext uri="{BB962C8B-B14F-4D97-AF65-F5344CB8AC3E}">
        <p14:creationId xmlns:p14="http://schemas.microsoft.com/office/powerpoint/2010/main" val="154667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chart</a:t>
            </a:r>
            <a:r>
              <a:rPr lang="en-US" sz="1200" kern="1200" baseline="0" dirty="0">
                <a:solidFill>
                  <a:schemeClr val="tx1"/>
                </a:solidFill>
                <a:effectLst/>
                <a:latin typeface="+mn-lt"/>
                <a:ea typeface="+mn-ea"/>
                <a:cs typeface="+mn-cs"/>
              </a:rPr>
              <a:t> shows the % of savings in terms of storage consumption and memory usage (it also reiterates the CPU savings discussed on the last slide).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Disk space savings  across S2 and S3 came from multiple factors, and are compared to the baseline totals needed for S1, including 9GB of databases and indexes per VM, and reserved space for growth and backups. These values aren’t meant as a guideline, but rather a view into the various ways that consolidation and containers can save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Areas we saw significant disk savings include:</a:t>
            </a:r>
          </a:p>
          <a:p>
            <a:pPr lvl="0"/>
            <a:r>
              <a:rPr lang="en-US" sz="1200" kern="1200" dirty="0">
                <a:solidFill>
                  <a:schemeClr val="tx1"/>
                </a:solidFill>
                <a:effectLst/>
                <a:latin typeface="+mn-lt"/>
                <a:ea typeface="+mn-ea"/>
                <a:cs typeface="+mn-cs"/>
              </a:rPr>
              <a:t>Fewer VM’s with OS overhead. A bare RHEL </a:t>
            </a:r>
            <a:r>
              <a:rPr lang="en-US" sz="1200" kern="1200" dirty="0" err="1">
                <a:solidFill>
                  <a:schemeClr val="tx1"/>
                </a:solidFill>
                <a:effectLst/>
                <a:latin typeface="+mn-lt"/>
                <a:ea typeface="+mn-ea"/>
                <a:cs typeface="+mn-cs"/>
              </a:rPr>
              <a:t>vmdk</a:t>
            </a:r>
            <a:r>
              <a:rPr lang="en-US" sz="1200" kern="1200" dirty="0">
                <a:solidFill>
                  <a:schemeClr val="tx1"/>
                </a:solidFill>
                <a:effectLst/>
                <a:latin typeface="+mn-lt"/>
                <a:ea typeface="+mn-ea"/>
                <a:cs typeface="+mn-cs"/>
              </a:rPr>
              <a:t> without databases or indexes was about 8GB (thin provisioned), in S2 and S3 we reduced the Linux OS count VM count from 8 to 1.</a:t>
            </a:r>
          </a:p>
          <a:p>
            <a:pPr lvl="0"/>
            <a:r>
              <a:rPr lang="en-US" sz="1200" kern="1200" dirty="0">
                <a:solidFill>
                  <a:schemeClr val="tx1"/>
                </a:solidFill>
                <a:effectLst/>
                <a:latin typeface="+mn-lt"/>
                <a:ea typeface="+mn-ea"/>
                <a:cs typeface="+mn-cs"/>
              </a:rPr>
              <a:t>Docker images are single instance storage.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S2 and S3, our MySQL containers shared the same base image (400MB MySQL Official Image) and thus containers only need space for databases and indexes, saving us 2.7GB.</a:t>
            </a:r>
          </a:p>
          <a:p>
            <a:pPr lvl="0"/>
            <a:r>
              <a:rPr lang="en-US" sz="1200" kern="1200" dirty="0">
                <a:solidFill>
                  <a:schemeClr val="tx1"/>
                </a:solidFill>
                <a:effectLst/>
                <a:latin typeface="+mn-lt"/>
                <a:ea typeface="+mn-ea"/>
                <a:cs typeface="+mn-cs"/>
              </a:rPr>
              <a:t>VMware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needs a minimum 5GB to install, so we’ll consider that a savings on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majority of the above savings is per VM, with items 1 and 2 combining to roughly 8.4 GB per VM consolidated, the disk space savings is proportional to how many VMs are being consolidated.  For well-defined workloads similar logic to the above can be employed to calculate disk space savings.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Memory  savings across S2 and S3 came from several factors, and we use percentages above compared to the total 256GB in each host: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removal of VM’s running a standard RHEL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which we averaged at 1.5GB savings per workload.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VMware requires memory overhead for each VM running with reserved memory, saving us 1GB per VM removed.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reserved 1GB of memory for the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host, which we eliminated in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 to disk space savings, items 1 and 2 above are also per VM savings and combined to a savings of roughly 2.5 GB memory saved per VM removed. For well-defined workloads similar logic to the above can be employed to calculate memory utilization savings.</a:t>
            </a:r>
          </a:p>
          <a:p>
            <a:r>
              <a:rPr lang="en-US" sz="1200" kern="1200" dirty="0">
                <a:solidFill>
                  <a:schemeClr val="tx1"/>
                </a:solidFill>
                <a:effectLst/>
                <a:latin typeface="+mn-lt"/>
                <a:ea typeface="+mn-ea"/>
                <a:cs typeface="+mn-cs"/>
              </a:rPr>
              <a:t>Any reason we don't want to call out the % in text?</a:t>
            </a:r>
          </a:p>
          <a:p>
            <a:r>
              <a:rPr lang="en-US" sz="1200" kern="1200" dirty="0">
                <a:solidFill>
                  <a:schemeClr val="tx1"/>
                </a:solidFill>
                <a:effectLst/>
                <a:latin typeface="+mn-lt"/>
                <a:ea typeface="+mn-ea"/>
                <a:cs typeface="+mn-cs"/>
              </a:rPr>
              <a:t>is there a reason we don't show the % here</a:t>
            </a: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10</a:t>
            </a:fld>
            <a:endParaRPr lang="en-US"/>
          </a:p>
        </p:txBody>
      </p:sp>
    </p:spTree>
    <p:extLst>
      <p:ext uri="{BB962C8B-B14F-4D97-AF65-F5344CB8AC3E}">
        <p14:creationId xmlns:p14="http://schemas.microsoft.com/office/powerpoint/2010/main" val="1153157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3297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a:gradFill>
            <a:gsLst>
              <a:gs pos="59300">
                <a:srgbClr val="A5D3E9">
                  <a:alpha val="81000"/>
                </a:srgbClr>
              </a:gs>
              <a:gs pos="100000">
                <a:schemeClr val="bg1">
                  <a:alpha val="0"/>
                </a:schemeClr>
              </a:gs>
              <a:gs pos="0">
                <a:schemeClr val="accent1">
                  <a:alpha val="70000"/>
                </a:schemeClr>
              </a:gs>
            </a:gsLst>
            <a:lin ang="5400000" scaled="1"/>
          </a:gradFill>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tx2"/>
                </a:solidFill>
              </a:defRPr>
            </a:lvl1pPr>
          </a:lstStyle>
          <a:p>
            <a:pPr lvl="0"/>
            <a:r>
              <a:rPr lang="en-US" dirty="0"/>
              <a:t>SUBTITLE GOES HERE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133690899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148775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6"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66638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 Blue ">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2702140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 Dark Blue">
    <p:spTree>
      <p:nvGrpSpPr>
        <p:cNvPr id="1" name=""/>
        <p:cNvGrpSpPr/>
        <p:nvPr/>
      </p:nvGrpSpPr>
      <p:grpSpPr>
        <a:xfrm>
          <a:off x="0" y="0"/>
          <a:ext cx="0" cy="0"/>
          <a:chOff x="0" y="0"/>
          <a:chExt cx="0" cy="0"/>
        </a:xfrm>
      </p:grpSpPr>
      <p:pic>
        <p:nvPicPr>
          <p:cNvPr id="92" name="Picture 9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11" name="Text Placeholder 10"/>
          <p:cNvSpPr>
            <a:spLocks noGrp="1"/>
          </p:cNvSpPr>
          <p:nvPr>
            <p:ph type="body" sz="quarter" idx="12" hasCustomPrompt="1"/>
          </p:nvPr>
        </p:nvSpPr>
        <p:spPr>
          <a:xfrm>
            <a:off x="228599" y="2551113"/>
            <a:ext cx="8658225" cy="1087437"/>
          </a:xfrm>
          <a:prstGeom prst="rect">
            <a:avLst/>
          </a:prstGeom>
        </p:spPr>
        <p:txBody>
          <a:bodyPr anchor="b"/>
          <a:lstStyle>
            <a:lvl1pPr marL="0" indent="0">
              <a:buNone/>
              <a:defRPr sz="360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grpSp>
        <p:nvGrpSpPr>
          <p:cNvPr id="10" name="Group 9"/>
          <p:cNvGrpSpPr/>
          <p:nvPr userDrawn="1"/>
        </p:nvGrpSpPr>
        <p:grpSpPr>
          <a:xfrm>
            <a:off x="5443" y="0"/>
            <a:ext cx="9133114" cy="5143500"/>
            <a:chOff x="0" y="-20354"/>
            <a:chExt cx="9133114" cy="5143500"/>
          </a:xfrm>
        </p:grpSpPr>
        <p:cxnSp>
          <p:nvCxnSpPr>
            <p:cNvPr id="3" name="Straight Connector 2"/>
            <p:cNvCxnSpPr/>
            <p:nvPr userDrawn="1"/>
          </p:nvCxnSpPr>
          <p:spPr>
            <a:xfrm>
              <a:off x="84481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86764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9047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9914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198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77631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0781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73064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75348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6215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8498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3931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570820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365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1648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525154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547987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502321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79488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6656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88157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10990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33823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42492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65324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1965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5116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7399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82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0549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832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8266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15982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13699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6849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9133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11416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2283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4566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13311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userDrawn="1"/>
        </p:nvGrpSpPr>
        <p:grpSpPr>
          <a:xfrm>
            <a:off x="0" y="60142"/>
            <a:ext cx="9144000" cy="5023216"/>
            <a:chOff x="0" y="0"/>
            <a:chExt cx="9144000" cy="5023216"/>
          </a:xfrm>
        </p:grpSpPr>
        <p:cxnSp>
          <p:nvCxnSpPr>
            <p:cNvPr id="69" name="Straight Connector 68"/>
            <p:cNvCxnSpPr/>
            <p:nvPr userDrawn="1"/>
          </p:nvCxnSpPr>
          <p:spPr>
            <a:xfrm rot="5400000">
              <a:off x="4572000" y="4512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rot="5400000">
              <a:off x="4572000" y="2228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rot="5400000">
              <a:off x="4572000" y="-544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5400000">
              <a:off x="4572000" y="-69042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rot="5400000">
              <a:off x="4572000" y="-46209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rot="5400000">
              <a:off x="4572000" y="-23376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rot="5400000">
              <a:off x="4572000" y="-114708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rot="5400000">
              <a:off x="4572000" y="-91875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rot="5400000">
              <a:off x="4572000" y="-137540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rot="5400000">
              <a:off x="4572000" y="-206039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rot="5400000">
              <a:off x="4572000" y="-183206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rot="5400000">
              <a:off x="4572000" y="-160373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5400000">
              <a:off x="4572000" y="-251704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5400000">
              <a:off x="4572000" y="-228872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5400000">
              <a:off x="4572000" y="-274537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rot="5400000">
              <a:off x="4572000" y="-297370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rot="5400000">
              <a:off x="4572000" y="-320203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rot="5400000">
              <a:off x="4572000" y="-38870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rot="5400000">
              <a:off x="4572000" y="-36586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rot="5400000">
              <a:off x="4572000" y="-343036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rot="5400000">
              <a:off x="4572000" y="-434367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rot="5400000">
              <a:off x="4572000" y="-411534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rot="5400000">
              <a:off x="4572000" y="-457200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66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 Ligh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91355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Dar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2041784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2/27/23</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70998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2/27/23</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484347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2/27/23</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811144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3028951" y="4767262"/>
            <a:ext cx="3086099" cy="273842"/>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900" smtClean="0">
                <a:solidFill>
                  <a:srgbClr val="888888"/>
                </a:solidFill>
                <a:latin typeface="Calibri"/>
                <a:ea typeface="Calibri"/>
                <a:cs typeface="Calibri"/>
                <a:sym typeface="Calibri"/>
              </a:rPr>
              <a:pPr algn="r">
                <a:buClr>
                  <a:srgbClr val="888888"/>
                </a:buCl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5517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27861205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prstGeom prst="rect">
            <a:avLst/>
          </a:prstGeo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06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543162"/>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4"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00530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118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4108704"/>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3928406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Rectangle 8"/>
          <p:cNvSpPr/>
          <p:nvPr userDrawn="1"/>
        </p:nvSpPr>
        <p:spPr>
          <a:xfrm>
            <a:off x="0" y="1"/>
            <a:ext cx="9144000" cy="4108704"/>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134846852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ADB58DA1-B2F1-45C7-8646-C2825988B19D}"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28600" y="1369219"/>
            <a:ext cx="8686800" cy="3263504"/>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Tree>
    <p:extLst>
      <p:ext uri="{BB962C8B-B14F-4D97-AF65-F5344CB8AC3E}">
        <p14:creationId xmlns:p14="http://schemas.microsoft.com/office/powerpoint/2010/main" val="7130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sp>
        <p:nvSpPr>
          <p:cNvPr id="12" name="Content Placeholder 2"/>
          <p:cNvSpPr>
            <a:spLocks noGrp="1"/>
          </p:cNvSpPr>
          <p:nvPr>
            <p:ph idx="14"/>
          </p:nvPr>
        </p:nvSpPr>
        <p:spPr>
          <a:xfrm>
            <a:off x="228600" y="1369218"/>
            <a:ext cx="8686800" cy="3298131"/>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71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11" name="Content Placeholder 2"/>
          <p:cNvSpPr>
            <a:spLocks noGrp="1"/>
          </p:cNvSpPr>
          <p:nvPr>
            <p:ph idx="13"/>
          </p:nvPr>
        </p:nvSpPr>
        <p:spPr>
          <a:xfrm>
            <a:off x="228600" y="845076"/>
            <a:ext cx="8686800" cy="3787647"/>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0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 Blu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12" name="Content Placeholder 2"/>
          <p:cNvSpPr>
            <a:spLocks noGrp="1"/>
          </p:cNvSpPr>
          <p:nvPr>
            <p:ph idx="13"/>
          </p:nvPr>
        </p:nvSpPr>
        <p:spPr>
          <a:xfrm>
            <a:off x="228600" y="837282"/>
            <a:ext cx="8686800" cy="3830068"/>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92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9"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10"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spTree>
    <p:extLst>
      <p:ext uri="{BB962C8B-B14F-4D97-AF65-F5344CB8AC3E}">
        <p14:creationId xmlns:p14="http://schemas.microsoft.com/office/powerpoint/2010/main" val="408915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59028"/>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79" r:id="rId3"/>
    <p:sldLayoutId id="2147483680" r:id="rId4"/>
    <p:sldLayoutId id="2147483662" r:id="rId5"/>
    <p:sldLayoutId id="2147483667" r:id="rId6"/>
    <p:sldLayoutId id="2147483668" r:id="rId7"/>
    <p:sldLayoutId id="2147483669" r:id="rId8"/>
    <p:sldLayoutId id="2147483670" r:id="rId9"/>
    <p:sldLayoutId id="2147483671" r:id="rId10"/>
    <p:sldLayoutId id="2147483672" r:id="rId11"/>
    <p:sldLayoutId id="2147483675" r:id="rId12"/>
    <p:sldLayoutId id="2147483666" r:id="rId13"/>
    <p:sldLayoutId id="2147483677" r:id="rId14"/>
    <p:sldLayoutId id="2147483676" r:id="rId15"/>
    <p:sldLayoutId id="2147483686" r:id="rId16"/>
    <p:sldLayoutId id="2147483687" r:id="rId17"/>
    <p:sldLayoutId id="2147483688" r:id="rId18"/>
    <p:sldLayoutId id="2147483691" r:id="rId19"/>
    <p:sldLayoutId id="2147483694" r:id="rId20"/>
    <p:sldLayoutId id="2147483695" r:id="rId21"/>
    <p:sldLayoutId id="2147483696" r:id="rId2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 userDrawn="1">
          <p15:clr>
            <a:srgbClr val="F26B43"/>
          </p15:clr>
        </p15:guide>
        <p15:guide id="2" pos="2880">
          <p15:clr>
            <a:srgbClr val="F26B43"/>
          </p15:clr>
        </p15:guide>
        <p15:guide id="3" pos="216" userDrawn="1">
          <p15:clr>
            <a:srgbClr val="F26B43"/>
          </p15:clr>
        </p15:guide>
        <p15:guide id="4" pos="5616">
          <p15:clr>
            <a:srgbClr val="F26B43"/>
          </p15:clr>
        </p15:guide>
        <p15:guide id="5" orient="horz" pos="7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85800" y="1323361"/>
            <a:ext cx="7427913" cy="682721"/>
          </a:xfrm>
        </p:spPr>
        <p:txBody>
          <a:bodyPr/>
          <a:lstStyle/>
          <a:p>
            <a:r>
              <a:rPr lang="en-US" dirty="0"/>
              <a:t>Docker</a:t>
            </a:r>
          </a:p>
        </p:txBody>
      </p:sp>
    </p:spTree>
    <p:extLst>
      <p:ext uri="{BB962C8B-B14F-4D97-AF65-F5344CB8AC3E}">
        <p14:creationId xmlns:p14="http://schemas.microsoft.com/office/powerpoint/2010/main" val="44647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10</a:t>
            </a:fld>
            <a:endParaRPr lang="en-US" dirty="0"/>
          </a:p>
        </p:txBody>
      </p:sp>
      <p:sp>
        <p:nvSpPr>
          <p:cNvPr id="3" name="Title 2"/>
          <p:cNvSpPr>
            <a:spLocks noGrp="1"/>
          </p:cNvSpPr>
          <p:nvPr>
            <p:ph type="title"/>
          </p:nvPr>
        </p:nvSpPr>
        <p:spPr/>
        <p:txBody>
          <a:bodyPr>
            <a:normAutofit fontScale="90000"/>
          </a:bodyPr>
          <a:lstStyle/>
          <a:p>
            <a:r>
              <a:rPr lang="en-US" dirty="0"/>
              <a:t>Additional Savings</a:t>
            </a:r>
          </a:p>
        </p:txBody>
      </p:sp>
      <p:sp>
        <p:nvSpPr>
          <p:cNvPr id="5" name="Text Placeholder 4"/>
          <p:cNvSpPr>
            <a:spLocks noGrp="1"/>
          </p:cNvSpPr>
          <p:nvPr>
            <p:ph type="body" sz="quarter" idx="13"/>
          </p:nvPr>
        </p:nvSpPr>
        <p:spPr/>
        <p:txBody>
          <a:bodyPr/>
          <a:lstStyle/>
          <a:p>
            <a:r>
              <a:rPr lang="en-US" dirty="0"/>
              <a:t>Docker allowed for savings in memory and disk as well</a:t>
            </a:r>
          </a:p>
        </p:txBody>
      </p:sp>
      <p:pic>
        <p:nvPicPr>
          <p:cNvPr id="6" name="image21.jpg"/>
          <p:cNvPicPr/>
          <p:nvPr/>
        </p:nvPicPr>
        <p:blipFill>
          <a:blip r:embed="rId3"/>
          <a:srcRect l="2593" t="13797" r="6980" b="10834"/>
          <a:stretch>
            <a:fillRect/>
          </a:stretch>
        </p:blipFill>
        <p:spPr>
          <a:xfrm>
            <a:off x="1059898" y="1483944"/>
            <a:ext cx="6003925" cy="2714625"/>
          </a:xfrm>
          <a:prstGeom prst="rect">
            <a:avLst/>
          </a:prstGeom>
          <a:ln/>
        </p:spPr>
      </p:pic>
    </p:spTree>
    <p:extLst>
      <p:ext uri="{BB962C8B-B14F-4D97-AF65-F5344CB8AC3E}">
        <p14:creationId xmlns:p14="http://schemas.microsoft.com/office/powerpoint/2010/main" val="111089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0" y="0"/>
            <a:ext cx="9183497" cy="5142770"/>
          </a:xfrm>
          <a:prstGeom prst="rect">
            <a:avLst/>
          </a:prstGeom>
          <a:noFill/>
          <a:ln>
            <a:noFill/>
          </a:ln>
        </p:spPr>
      </p:pic>
      <p:pic>
        <p:nvPicPr>
          <p:cNvPr id="379" name="Shape 379"/>
          <p:cNvPicPr preferRelativeResize="0"/>
          <p:nvPr/>
        </p:nvPicPr>
        <p:blipFill rotWithShape="1">
          <a:blip r:embed="rId4">
            <a:alphaModFix/>
          </a:blip>
          <a:srcRect b="29656"/>
          <a:stretch/>
        </p:blipFill>
        <p:spPr>
          <a:xfrm>
            <a:off x="8457649" y="4744358"/>
            <a:ext cx="435238" cy="256763"/>
          </a:xfrm>
          <a:prstGeom prst="rect">
            <a:avLst/>
          </a:prstGeom>
          <a:noFill/>
          <a:ln>
            <a:noFill/>
          </a:ln>
        </p:spPr>
      </p:pic>
    </p:spTree>
    <p:extLst>
      <p:ext uri="{BB962C8B-B14F-4D97-AF65-F5344CB8AC3E}">
        <p14:creationId xmlns:p14="http://schemas.microsoft.com/office/powerpoint/2010/main" val="1148752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710" name="Shape 710"/>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US" sz="900" b="0" i="0" u="none" strike="noStrike" cap="none">
                <a:solidFill>
                  <a:srgbClr val="797979"/>
                </a:solidFill>
                <a:latin typeface="Arial"/>
                <a:ea typeface="Arial"/>
                <a:cs typeface="Arial"/>
                <a:sym typeface="Arial"/>
              </a:rPr>
              <a:t>12</a:t>
            </a:fld>
            <a:endParaRPr lang="en-US" sz="900" b="0" i="0" u="none" strike="noStrike" cap="none">
              <a:solidFill>
                <a:srgbClr val="797979"/>
              </a:solidFill>
              <a:latin typeface="Arial"/>
              <a:ea typeface="Arial"/>
              <a:cs typeface="Arial"/>
              <a:sym typeface="Arial"/>
            </a:endParaRPr>
          </a:p>
        </p:txBody>
      </p:sp>
      <p:sp>
        <p:nvSpPr>
          <p:cNvPr id="586" name="Shape 58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2800" b="0" i="0" u="none" strike="noStrike" cap="none" dirty="0">
                <a:solidFill>
                  <a:schemeClr val="dk2"/>
                </a:solidFill>
                <a:latin typeface="Arial"/>
                <a:ea typeface="Arial"/>
                <a:cs typeface="Arial"/>
                <a:sym typeface="Arial"/>
              </a:rPr>
              <a:t>Put it all together: Build, Ship, Run Workflow</a:t>
            </a:r>
          </a:p>
        </p:txBody>
      </p:sp>
      <p:sp>
        <p:nvSpPr>
          <p:cNvPr id="587" name="Shape 587"/>
          <p:cNvSpPr/>
          <p:nvPr/>
        </p:nvSpPr>
        <p:spPr>
          <a:xfrm>
            <a:off x="1168133" y="2528719"/>
            <a:ext cx="2502300" cy="21465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88" name="Shape 588"/>
          <p:cNvCxnSpPr/>
          <p:nvPr/>
        </p:nvCxnSpPr>
        <p:spPr>
          <a:xfrm rot="10800000" flipH="1">
            <a:off x="4953221" y="3070164"/>
            <a:ext cx="1105200" cy="465300"/>
          </a:xfrm>
          <a:prstGeom prst="straightConnector1">
            <a:avLst/>
          </a:prstGeom>
          <a:noFill/>
          <a:ln w="12700" cap="flat" cmpd="sng">
            <a:solidFill>
              <a:srgbClr val="A5A5A5"/>
            </a:solidFill>
            <a:prstDash val="solid"/>
            <a:round/>
            <a:headEnd type="none" w="med" len="med"/>
            <a:tailEnd type="stealth" w="lg" len="lg"/>
          </a:ln>
        </p:spPr>
      </p:cxnSp>
      <p:cxnSp>
        <p:nvCxnSpPr>
          <p:cNvPr id="589" name="Shape 589"/>
          <p:cNvCxnSpPr/>
          <p:nvPr/>
        </p:nvCxnSpPr>
        <p:spPr>
          <a:xfrm>
            <a:off x="4859675" y="3703292"/>
            <a:ext cx="1149900" cy="826500"/>
          </a:xfrm>
          <a:prstGeom prst="straightConnector1">
            <a:avLst/>
          </a:prstGeom>
          <a:noFill/>
          <a:ln w="12700" cap="flat" cmpd="sng">
            <a:solidFill>
              <a:srgbClr val="A5A5A5"/>
            </a:solidFill>
            <a:prstDash val="solid"/>
            <a:round/>
            <a:headEnd type="none" w="med" len="med"/>
            <a:tailEnd type="stealth" w="lg" len="lg"/>
          </a:ln>
        </p:spPr>
      </p:cxnSp>
      <p:pic>
        <p:nvPicPr>
          <p:cNvPr id="590" name="Shape 590"/>
          <p:cNvPicPr preferRelativeResize="0"/>
          <p:nvPr/>
        </p:nvPicPr>
        <p:blipFill rotWithShape="1">
          <a:blip r:embed="rId3">
            <a:alphaModFix/>
          </a:blip>
          <a:srcRect/>
          <a:stretch/>
        </p:blipFill>
        <p:spPr>
          <a:xfrm>
            <a:off x="1451813" y="2666488"/>
            <a:ext cx="370199" cy="370200"/>
          </a:xfrm>
          <a:prstGeom prst="rect">
            <a:avLst/>
          </a:prstGeom>
          <a:noFill/>
          <a:ln>
            <a:noFill/>
          </a:ln>
        </p:spPr>
      </p:pic>
      <p:pic>
        <p:nvPicPr>
          <p:cNvPr id="591" name="Shape 591"/>
          <p:cNvPicPr preferRelativeResize="0"/>
          <p:nvPr/>
        </p:nvPicPr>
        <p:blipFill rotWithShape="1">
          <a:blip r:embed="rId3">
            <a:alphaModFix/>
          </a:blip>
          <a:srcRect/>
          <a:stretch/>
        </p:blipFill>
        <p:spPr>
          <a:xfrm>
            <a:off x="1454257" y="3415130"/>
            <a:ext cx="370200" cy="370200"/>
          </a:xfrm>
          <a:prstGeom prst="rect">
            <a:avLst/>
          </a:prstGeom>
          <a:noFill/>
          <a:ln>
            <a:noFill/>
          </a:ln>
        </p:spPr>
      </p:pic>
      <p:pic>
        <p:nvPicPr>
          <p:cNvPr id="592" name="Shape 592"/>
          <p:cNvPicPr preferRelativeResize="0"/>
          <p:nvPr/>
        </p:nvPicPr>
        <p:blipFill rotWithShape="1">
          <a:blip r:embed="rId3">
            <a:alphaModFix/>
          </a:blip>
          <a:srcRect/>
          <a:stretch/>
        </p:blipFill>
        <p:spPr>
          <a:xfrm>
            <a:off x="1452503" y="4100596"/>
            <a:ext cx="370199" cy="370200"/>
          </a:xfrm>
          <a:prstGeom prst="rect">
            <a:avLst/>
          </a:prstGeom>
          <a:noFill/>
          <a:ln>
            <a:noFill/>
          </a:ln>
        </p:spPr>
      </p:pic>
      <p:grpSp>
        <p:nvGrpSpPr>
          <p:cNvPr id="593" name="Shape 593"/>
          <p:cNvGrpSpPr/>
          <p:nvPr/>
        </p:nvGrpSpPr>
        <p:grpSpPr>
          <a:xfrm>
            <a:off x="3682749" y="2235602"/>
            <a:ext cx="1359600" cy="2165700"/>
            <a:chOff x="3301743" y="1709452"/>
            <a:chExt cx="1359600" cy="2165700"/>
          </a:xfrm>
        </p:grpSpPr>
        <p:sp>
          <p:nvSpPr>
            <p:cNvPr id="594" name="Shape 594"/>
            <p:cNvSpPr/>
            <p:nvPr/>
          </p:nvSpPr>
          <p:spPr>
            <a:xfrm rot="-5400000">
              <a:off x="2898693" y="2112502"/>
              <a:ext cx="2165700" cy="1359600"/>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95" name="Shape 595"/>
            <p:cNvGrpSpPr/>
            <p:nvPr/>
          </p:nvGrpSpPr>
          <p:grpSpPr>
            <a:xfrm>
              <a:off x="3576975" y="2456541"/>
              <a:ext cx="295798" cy="1258903"/>
              <a:chOff x="4175791" y="2424916"/>
              <a:chExt cx="297644" cy="1311084"/>
            </a:xfrm>
          </p:grpSpPr>
          <p:pic>
            <p:nvPicPr>
              <p:cNvPr id="596" name="Shape 596"/>
              <p:cNvPicPr preferRelativeResize="0"/>
              <p:nvPr/>
            </p:nvPicPr>
            <p:blipFill rotWithShape="1">
              <a:blip r:embed="rId4">
                <a:alphaModFix/>
              </a:blip>
              <a:srcRect/>
              <a:stretch/>
            </p:blipFill>
            <p:spPr>
              <a:xfrm>
                <a:off x="4180335" y="2424916"/>
                <a:ext cx="293100" cy="336000"/>
              </a:xfrm>
              <a:prstGeom prst="rect">
                <a:avLst/>
              </a:prstGeom>
              <a:noFill/>
              <a:ln>
                <a:noFill/>
              </a:ln>
            </p:spPr>
          </p:pic>
          <p:pic>
            <p:nvPicPr>
              <p:cNvPr id="597" name="Shape 597"/>
              <p:cNvPicPr preferRelativeResize="0"/>
              <p:nvPr/>
            </p:nvPicPr>
            <p:blipFill rotWithShape="1">
              <a:blip r:embed="rId4">
                <a:alphaModFix/>
              </a:blip>
              <a:srcRect/>
              <a:stretch/>
            </p:blipFill>
            <p:spPr>
              <a:xfrm>
                <a:off x="4178017" y="2934488"/>
                <a:ext cx="293100" cy="336000"/>
              </a:xfrm>
              <a:prstGeom prst="rect">
                <a:avLst/>
              </a:prstGeom>
              <a:noFill/>
              <a:ln>
                <a:noFill/>
              </a:ln>
            </p:spPr>
          </p:pic>
          <p:pic>
            <p:nvPicPr>
              <p:cNvPr id="598" name="Shape 598"/>
              <p:cNvPicPr preferRelativeResize="0"/>
              <p:nvPr/>
            </p:nvPicPr>
            <p:blipFill rotWithShape="1">
              <a:blip r:embed="rId4">
                <a:alphaModFix/>
              </a:blip>
              <a:srcRect/>
              <a:stretch/>
            </p:blipFill>
            <p:spPr>
              <a:xfrm>
                <a:off x="4175791" y="3400001"/>
                <a:ext cx="293100" cy="336000"/>
              </a:xfrm>
              <a:prstGeom prst="rect">
                <a:avLst/>
              </a:prstGeom>
              <a:noFill/>
              <a:ln>
                <a:noFill/>
              </a:ln>
            </p:spPr>
          </p:pic>
        </p:grpSp>
      </p:grpSp>
      <p:sp>
        <p:nvSpPr>
          <p:cNvPr id="599" name="Shape 599"/>
          <p:cNvSpPr/>
          <p:nvPr/>
        </p:nvSpPr>
        <p:spPr>
          <a:xfrm rot="5400000">
            <a:off x="6087521" y="-479442"/>
            <a:ext cx="342000" cy="36390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0" name="Shape 600"/>
          <p:cNvSpPr/>
          <p:nvPr/>
        </p:nvSpPr>
        <p:spPr>
          <a:xfrm rot="5400000">
            <a:off x="2480205" y="-366491"/>
            <a:ext cx="342000" cy="34248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1" name="Shape 601"/>
          <p:cNvSpPr/>
          <p:nvPr/>
        </p:nvSpPr>
        <p:spPr>
          <a:xfrm>
            <a:off x="1908475" y="869450"/>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602" name="Shape 602"/>
          <p:cNvSpPr/>
          <p:nvPr/>
        </p:nvSpPr>
        <p:spPr>
          <a:xfrm>
            <a:off x="5455532" y="867158"/>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grpSp>
        <p:nvGrpSpPr>
          <p:cNvPr id="603" name="Shape 603"/>
          <p:cNvGrpSpPr/>
          <p:nvPr/>
        </p:nvGrpSpPr>
        <p:grpSpPr>
          <a:xfrm>
            <a:off x="1944449" y="2707477"/>
            <a:ext cx="412161" cy="293079"/>
            <a:chOff x="1676400" y="9809163"/>
            <a:chExt cx="1930500" cy="1366975"/>
          </a:xfrm>
        </p:grpSpPr>
        <p:sp>
          <p:nvSpPr>
            <p:cNvPr id="604" name="Shape 604"/>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5" name="Shape 605"/>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6" name="Shape 606"/>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07" name="Shape 607"/>
          <p:cNvGrpSpPr/>
          <p:nvPr/>
        </p:nvGrpSpPr>
        <p:grpSpPr>
          <a:xfrm>
            <a:off x="1942176" y="3437935"/>
            <a:ext cx="412161" cy="293079"/>
            <a:chOff x="1676400" y="9809163"/>
            <a:chExt cx="1930500" cy="1366975"/>
          </a:xfrm>
        </p:grpSpPr>
        <p:sp>
          <p:nvSpPr>
            <p:cNvPr id="608" name="Shape 608"/>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Shape 610"/>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11" name="Shape 611"/>
          <p:cNvGrpSpPr/>
          <p:nvPr/>
        </p:nvGrpSpPr>
        <p:grpSpPr>
          <a:xfrm>
            <a:off x="1948045" y="4127685"/>
            <a:ext cx="412161" cy="293079"/>
            <a:chOff x="1676400" y="9809163"/>
            <a:chExt cx="1930500" cy="1366975"/>
          </a:xfrm>
        </p:grpSpPr>
        <p:sp>
          <p:nvSpPr>
            <p:cNvPr id="612" name="Shape 61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3" name="Shape 61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4" name="Shape 61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615" name="Shape 615"/>
          <p:cNvCxnSpPr/>
          <p:nvPr/>
        </p:nvCxnSpPr>
        <p:spPr>
          <a:xfrm>
            <a:off x="2384685" y="3607362"/>
            <a:ext cx="1233900" cy="0"/>
          </a:xfrm>
          <a:prstGeom prst="straightConnector1">
            <a:avLst/>
          </a:prstGeom>
          <a:noFill/>
          <a:ln w="12700" cap="flat" cmpd="sng">
            <a:solidFill>
              <a:srgbClr val="A5A5A5"/>
            </a:solidFill>
            <a:prstDash val="solid"/>
            <a:round/>
            <a:headEnd type="stealth" w="lg" len="lg"/>
            <a:tailEnd type="stealth" w="lg" len="lg"/>
          </a:ln>
        </p:spPr>
      </p:cxnSp>
      <p:pic>
        <p:nvPicPr>
          <p:cNvPr id="616" name="Shape 616"/>
          <p:cNvPicPr preferRelativeResize="0"/>
          <p:nvPr/>
        </p:nvPicPr>
        <p:blipFill rotWithShape="1">
          <a:blip r:embed="rId4">
            <a:alphaModFix/>
          </a:blip>
          <a:srcRect/>
          <a:stretch/>
        </p:blipFill>
        <p:spPr>
          <a:xfrm>
            <a:off x="2816200" y="3289692"/>
            <a:ext cx="291300" cy="322500"/>
          </a:xfrm>
          <a:prstGeom prst="rect">
            <a:avLst/>
          </a:prstGeom>
          <a:noFill/>
          <a:ln>
            <a:noFill/>
          </a:ln>
        </p:spPr>
      </p:pic>
      <p:sp>
        <p:nvSpPr>
          <p:cNvPr id="617" name="Shape 617"/>
          <p:cNvSpPr/>
          <p:nvPr/>
        </p:nvSpPr>
        <p:spPr>
          <a:xfrm rot="10800000">
            <a:off x="6058509" y="2691526"/>
            <a:ext cx="19722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8" name="Shape 618"/>
          <p:cNvSpPr/>
          <p:nvPr/>
        </p:nvSpPr>
        <p:spPr>
          <a:xfrm rot="10800000">
            <a:off x="6072306" y="4074632"/>
            <a:ext cx="19584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9" name="Shape 619"/>
          <p:cNvSpPr/>
          <p:nvPr/>
        </p:nvSpPr>
        <p:spPr>
          <a:xfrm>
            <a:off x="7023511" y="3527439"/>
            <a:ext cx="317700" cy="483000"/>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20" name="Shape 620"/>
          <p:cNvPicPr preferRelativeResize="0"/>
          <p:nvPr/>
        </p:nvPicPr>
        <p:blipFill rotWithShape="1">
          <a:blip r:embed="rId5">
            <a:alphaModFix/>
          </a:blip>
          <a:srcRect/>
          <a:stretch/>
        </p:blipFill>
        <p:spPr>
          <a:xfrm>
            <a:off x="5852117" y="4250751"/>
            <a:ext cx="431400" cy="358200"/>
          </a:xfrm>
          <a:prstGeom prst="rect">
            <a:avLst/>
          </a:prstGeom>
          <a:noFill/>
          <a:ln>
            <a:noFill/>
          </a:ln>
        </p:spPr>
      </p:pic>
      <p:grpSp>
        <p:nvGrpSpPr>
          <p:cNvPr id="621" name="Shape 621"/>
          <p:cNvGrpSpPr/>
          <p:nvPr/>
        </p:nvGrpSpPr>
        <p:grpSpPr>
          <a:xfrm>
            <a:off x="5814007" y="2911438"/>
            <a:ext cx="531505" cy="349965"/>
            <a:chOff x="5419407" y="2204100"/>
            <a:chExt cx="578100" cy="317400"/>
          </a:xfrm>
        </p:grpSpPr>
        <p:sp>
          <p:nvSpPr>
            <p:cNvPr id="622" name="Shape 622"/>
            <p:cNvSpPr/>
            <p:nvPr/>
          </p:nvSpPr>
          <p:spPr>
            <a:xfrm>
              <a:off x="5425901" y="2240448"/>
              <a:ext cx="548400" cy="273300"/>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3" name="Shape 623"/>
            <p:cNvSpPr/>
            <p:nvPr/>
          </p:nvSpPr>
          <p:spPr>
            <a:xfrm>
              <a:off x="5419407" y="2204100"/>
              <a:ext cx="578100" cy="317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624" name="Shape 624"/>
          <p:cNvPicPr preferRelativeResize="0"/>
          <p:nvPr/>
        </p:nvPicPr>
        <p:blipFill rotWithShape="1">
          <a:blip r:embed="rId6">
            <a:alphaModFix/>
          </a:blip>
          <a:srcRect l="21758" t="30891" r="25709" b="31867"/>
          <a:stretch/>
        </p:blipFill>
        <p:spPr>
          <a:xfrm>
            <a:off x="4243185" y="3517039"/>
            <a:ext cx="376200" cy="199800"/>
          </a:xfrm>
          <a:prstGeom prst="rect">
            <a:avLst/>
          </a:prstGeom>
          <a:noFill/>
          <a:ln>
            <a:noFill/>
          </a:ln>
        </p:spPr>
      </p:pic>
      <p:pic>
        <p:nvPicPr>
          <p:cNvPr id="625" name="Shape 625"/>
          <p:cNvPicPr preferRelativeResize="0"/>
          <p:nvPr/>
        </p:nvPicPr>
        <p:blipFill rotWithShape="1">
          <a:blip r:embed="rId6">
            <a:alphaModFix/>
          </a:blip>
          <a:srcRect l="21758" t="30891" r="25709" b="31867"/>
          <a:stretch/>
        </p:blipFill>
        <p:spPr>
          <a:xfrm>
            <a:off x="4240912" y="3970682"/>
            <a:ext cx="376200" cy="199800"/>
          </a:xfrm>
          <a:prstGeom prst="rect">
            <a:avLst/>
          </a:prstGeom>
          <a:noFill/>
          <a:ln>
            <a:noFill/>
          </a:ln>
        </p:spPr>
      </p:pic>
      <p:pic>
        <p:nvPicPr>
          <p:cNvPr id="626" name="Shape 626"/>
          <p:cNvPicPr preferRelativeResize="0"/>
          <p:nvPr/>
        </p:nvPicPr>
        <p:blipFill rotWithShape="1">
          <a:blip r:embed="rId6">
            <a:alphaModFix/>
          </a:blip>
          <a:srcRect l="21758" t="30891" r="25709" b="31867"/>
          <a:stretch/>
        </p:blipFill>
        <p:spPr>
          <a:xfrm>
            <a:off x="4249053" y="3042531"/>
            <a:ext cx="376200" cy="199800"/>
          </a:xfrm>
          <a:prstGeom prst="rect">
            <a:avLst/>
          </a:prstGeom>
          <a:noFill/>
          <a:ln>
            <a:noFill/>
          </a:ln>
        </p:spPr>
      </p:pic>
      <p:sp>
        <p:nvSpPr>
          <p:cNvPr id="627" name="Shape 627"/>
          <p:cNvSpPr txBox="1"/>
          <p:nvPr/>
        </p:nvSpPr>
        <p:spPr>
          <a:xfrm>
            <a:off x="769812" y="150679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Development Environments</a:t>
            </a:r>
          </a:p>
        </p:txBody>
      </p:sp>
      <p:sp>
        <p:nvSpPr>
          <p:cNvPr id="628" name="Shape 628"/>
          <p:cNvSpPr txBox="1"/>
          <p:nvPr/>
        </p:nvSpPr>
        <p:spPr>
          <a:xfrm>
            <a:off x="3207266" y="1501275"/>
            <a:ext cx="2372999"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Create &amp; Store Images</a:t>
            </a:r>
          </a:p>
        </p:txBody>
      </p:sp>
      <p:sp>
        <p:nvSpPr>
          <p:cNvPr id="629" name="Shape 629"/>
          <p:cNvSpPr txBox="1"/>
          <p:nvPr/>
        </p:nvSpPr>
        <p:spPr>
          <a:xfrm>
            <a:off x="5792200" y="150127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Deploy, Manage, Scale</a:t>
            </a:r>
          </a:p>
        </p:txBody>
      </p:sp>
      <p:grpSp>
        <p:nvGrpSpPr>
          <p:cNvPr id="630" name="Shape 630"/>
          <p:cNvGrpSpPr/>
          <p:nvPr/>
        </p:nvGrpSpPr>
        <p:grpSpPr>
          <a:xfrm>
            <a:off x="6493604" y="2870965"/>
            <a:ext cx="573693" cy="367787"/>
            <a:chOff x="6656779" y="2318609"/>
            <a:chExt cx="573693" cy="367787"/>
          </a:xfrm>
        </p:grpSpPr>
        <p:sp>
          <p:nvSpPr>
            <p:cNvPr id="631" name="Shape 63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32" name="Shape 632"/>
            <p:cNvGrpSpPr/>
            <p:nvPr/>
          </p:nvGrpSpPr>
          <p:grpSpPr>
            <a:xfrm>
              <a:off x="6656779" y="2512998"/>
              <a:ext cx="169045" cy="169045"/>
              <a:chOff x="-633412" y="1071562"/>
              <a:chExt cx="646200" cy="646199"/>
            </a:xfrm>
          </p:grpSpPr>
          <p:sp>
            <p:nvSpPr>
              <p:cNvPr id="633" name="Shape 63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34" name="Shape 63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5" name="Shape 63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6" name="Shape 63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7" name="Shape 63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38" name="Shape 638"/>
            <p:cNvGrpSpPr/>
            <p:nvPr/>
          </p:nvGrpSpPr>
          <p:grpSpPr>
            <a:xfrm>
              <a:off x="6850104" y="2318609"/>
              <a:ext cx="169045" cy="169045"/>
              <a:chOff x="-633412" y="1071562"/>
              <a:chExt cx="646200" cy="646199"/>
            </a:xfrm>
          </p:grpSpPr>
          <p:sp>
            <p:nvSpPr>
              <p:cNvPr id="639" name="Shape 63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0" name="Shape 64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1" name="Shape 64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2" name="Shape 64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3" name="Shape 64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44" name="Shape 644"/>
            <p:cNvGrpSpPr/>
            <p:nvPr/>
          </p:nvGrpSpPr>
          <p:grpSpPr>
            <a:xfrm>
              <a:off x="7061426" y="2517351"/>
              <a:ext cx="169045" cy="169045"/>
              <a:chOff x="-633412" y="1071562"/>
              <a:chExt cx="646200" cy="646199"/>
            </a:xfrm>
          </p:grpSpPr>
          <p:sp>
            <p:nvSpPr>
              <p:cNvPr id="645" name="Shape 64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6" name="Shape 64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7" name="Shape 64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8" name="Shape 64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9" name="Shape 64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50" name="Shape 650"/>
          <p:cNvGrpSpPr/>
          <p:nvPr/>
        </p:nvGrpSpPr>
        <p:grpSpPr>
          <a:xfrm>
            <a:off x="7264805" y="2870965"/>
            <a:ext cx="573693" cy="367787"/>
            <a:chOff x="6656779" y="2318609"/>
            <a:chExt cx="573693" cy="367787"/>
          </a:xfrm>
        </p:grpSpPr>
        <p:sp>
          <p:nvSpPr>
            <p:cNvPr id="651" name="Shape 65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52" name="Shape 652"/>
            <p:cNvGrpSpPr/>
            <p:nvPr/>
          </p:nvGrpSpPr>
          <p:grpSpPr>
            <a:xfrm>
              <a:off x="6656779" y="2512998"/>
              <a:ext cx="169045" cy="169045"/>
              <a:chOff x="-633412" y="1071562"/>
              <a:chExt cx="646200" cy="646199"/>
            </a:xfrm>
          </p:grpSpPr>
          <p:sp>
            <p:nvSpPr>
              <p:cNvPr id="653" name="Shape 65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54" name="Shape 65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5" name="Shape 65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6" name="Shape 65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7" name="Shape 65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58" name="Shape 658"/>
            <p:cNvGrpSpPr/>
            <p:nvPr/>
          </p:nvGrpSpPr>
          <p:grpSpPr>
            <a:xfrm>
              <a:off x="6850104" y="2318609"/>
              <a:ext cx="169045" cy="169045"/>
              <a:chOff x="-633412" y="1071562"/>
              <a:chExt cx="646200" cy="646199"/>
            </a:xfrm>
          </p:grpSpPr>
          <p:sp>
            <p:nvSpPr>
              <p:cNvPr id="659" name="Shape 65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0" name="Shape 66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1" name="Shape 66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2" name="Shape 66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3" name="Shape 66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64" name="Shape 664"/>
            <p:cNvGrpSpPr/>
            <p:nvPr/>
          </p:nvGrpSpPr>
          <p:grpSpPr>
            <a:xfrm>
              <a:off x="7061426" y="2517351"/>
              <a:ext cx="169045" cy="169045"/>
              <a:chOff x="-633412" y="1071562"/>
              <a:chExt cx="646200" cy="646199"/>
            </a:xfrm>
          </p:grpSpPr>
          <p:sp>
            <p:nvSpPr>
              <p:cNvPr id="665" name="Shape 66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6" name="Shape 66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7" name="Shape 66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8" name="Shape 66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9" name="Shape 66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70" name="Shape 670"/>
          <p:cNvGrpSpPr/>
          <p:nvPr/>
        </p:nvGrpSpPr>
        <p:grpSpPr>
          <a:xfrm>
            <a:off x="6494715" y="4269427"/>
            <a:ext cx="573693" cy="367787"/>
            <a:chOff x="6656779" y="2318609"/>
            <a:chExt cx="573693" cy="367787"/>
          </a:xfrm>
        </p:grpSpPr>
        <p:sp>
          <p:nvSpPr>
            <p:cNvPr id="671" name="Shape 67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72" name="Shape 672"/>
            <p:cNvGrpSpPr/>
            <p:nvPr/>
          </p:nvGrpSpPr>
          <p:grpSpPr>
            <a:xfrm>
              <a:off x="6656779" y="2512998"/>
              <a:ext cx="169045" cy="169045"/>
              <a:chOff x="-633412" y="1071562"/>
              <a:chExt cx="646200" cy="646199"/>
            </a:xfrm>
          </p:grpSpPr>
          <p:sp>
            <p:nvSpPr>
              <p:cNvPr id="673" name="Shape 67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74" name="Shape 67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5" name="Shape 67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6" name="Shape 67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7" name="Shape 67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78" name="Shape 678"/>
            <p:cNvGrpSpPr/>
            <p:nvPr/>
          </p:nvGrpSpPr>
          <p:grpSpPr>
            <a:xfrm>
              <a:off x="6850104" y="2318609"/>
              <a:ext cx="169045" cy="169045"/>
              <a:chOff x="-633412" y="1071562"/>
              <a:chExt cx="646200" cy="646199"/>
            </a:xfrm>
          </p:grpSpPr>
          <p:sp>
            <p:nvSpPr>
              <p:cNvPr id="679" name="Shape 67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0" name="Shape 68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1" name="Shape 68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2" name="Shape 68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3" name="Shape 68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84" name="Shape 684"/>
            <p:cNvGrpSpPr/>
            <p:nvPr/>
          </p:nvGrpSpPr>
          <p:grpSpPr>
            <a:xfrm>
              <a:off x="7061426" y="2517351"/>
              <a:ext cx="169045" cy="169045"/>
              <a:chOff x="-633412" y="1071562"/>
              <a:chExt cx="646200" cy="646199"/>
            </a:xfrm>
          </p:grpSpPr>
          <p:sp>
            <p:nvSpPr>
              <p:cNvPr id="685" name="Shape 68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6" name="Shape 68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7" name="Shape 68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8" name="Shape 68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9" name="Shape 68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90" name="Shape 690"/>
          <p:cNvGrpSpPr/>
          <p:nvPr/>
        </p:nvGrpSpPr>
        <p:grpSpPr>
          <a:xfrm>
            <a:off x="7265916" y="4269427"/>
            <a:ext cx="573693" cy="367787"/>
            <a:chOff x="6656779" y="2318609"/>
            <a:chExt cx="573693" cy="367787"/>
          </a:xfrm>
        </p:grpSpPr>
        <p:sp>
          <p:nvSpPr>
            <p:cNvPr id="691" name="Shape 69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92" name="Shape 692"/>
            <p:cNvGrpSpPr/>
            <p:nvPr/>
          </p:nvGrpSpPr>
          <p:grpSpPr>
            <a:xfrm>
              <a:off x="6656779" y="2512998"/>
              <a:ext cx="169045" cy="169045"/>
              <a:chOff x="-633412" y="1071562"/>
              <a:chExt cx="646200" cy="646199"/>
            </a:xfrm>
          </p:grpSpPr>
          <p:sp>
            <p:nvSpPr>
              <p:cNvPr id="693" name="Shape 69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94" name="Shape 69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5" name="Shape 69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6" name="Shape 69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7" name="Shape 69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98" name="Shape 698"/>
            <p:cNvGrpSpPr/>
            <p:nvPr/>
          </p:nvGrpSpPr>
          <p:grpSpPr>
            <a:xfrm>
              <a:off x="6850104" y="2318609"/>
              <a:ext cx="169045" cy="169045"/>
              <a:chOff x="-633412" y="1071562"/>
              <a:chExt cx="646200" cy="646199"/>
            </a:xfrm>
          </p:grpSpPr>
          <p:sp>
            <p:nvSpPr>
              <p:cNvPr id="699" name="Shape 69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0" name="Shape 70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1" name="Shape 70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2" name="Shape 70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3" name="Shape 70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704" name="Shape 704"/>
            <p:cNvGrpSpPr/>
            <p:nvPr/>
          </p:nvGrpSpPr>
          <p:grpSpPr>
            <a:xfrm>
              <a:off x="7061426" y="2517351"/>
              <a:ext cx="169045" cy="169045"/>
              <a:chOff x="-633412" y="1071562"/>
              <a:chExt cx="646200" cy="646199"/>
            </a:xfrm>
          </p:grpSpPr>
          <p:sp>
            <p:nvSpPr>
              <p:cNvPr id="705" name="Shape 70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6" name="Shape 70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7" name="Shape 70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8" name="Shape 70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9" name="Shape 70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pic>
        <p:nvPicPr>
          <p:cNvPr id="711" name="Shape 711"/>
          <p:cNvPicPr preferRelativeResize="0"/>
          <p:nvPr/>
        </p:nvPicPr>
        <p:blipFill rotWithShape="1">
          <a:blip r:embed="rId7">
            <a:alphaModFix/>
          </a:blip>
          <a:srcRect/>
          <a:stretch/>
        </p:blipFill>
        <p:spPr>
          <a:xfrm>
            <a:off x="4334544" y="1906452"/>
            <a:ext cx="549300" cy="442800"/>
          </a:xfrm>
          <a:prstGeom prst="rect">
            <a:avLst/>
          </a:prstGeom>
          <a:noFill/>
          <a:ln>
            <a:noFill/>
          </a:ln>
        </p:spPr>
      </p:pic>
      <p:pic>
        <p:nvPicPr>
          <p:cNvPr id="712" name="Shape 712"/>
          <p:cNvPicPr preferRelativeResize="0"/>
          <p:nvPr/>
        </p:nvPicPr>
        <p:blipFill rotWithShape="1">
          <a:blip r:embed="rId8">
            <a:alphaModFix/>
          </a:blip>
          <a:srcRect/>
          <a:stretch/>
        </p:blipFill>
        <p:spPr>
          <a:xfrm>
            <a:off x="7077467" y="1921888"/>
            <a:ext cx="568200" cy="591900"/>
          </a:xfrm>
          <a:prstGeom prst="rect">
            <a:avLst/>
          </a:prstGeom>
          <a:noFill/>
          <a:ln>
            <a:noFill/>
          </a:ln>
        </p:spPr>
      </p:pic>
      <p:pic>
        <p:nvPicPr>
          <p:cNvPr id="129" name="Shape 974"/>
          <p:cNvPicPr preferRelativeResize="0"/>
          <p:nvPr/>
        </p:nvPicPr>
        <p:blipFill rotWithShape="1">
          <a:blip r:embed="rId9">
            <a:alphaModFix/>
          </a:blip>
          <a:srcRect/>
          <a:stretch/>
        </p:blipFill>
        <p:spPr>
          <a:xfrm>
            <a:off x="6534834" y="2023938"/>
            <a:ext cx="485096" cy="381444"/>
          </a:xfrm>
          <a:prstGeom prst="rect">
            <a:avLst/>
          </a:prstGeom>
          <a:noFill/>
          <a:ln>
            <a:noFill/>
          </a:ln>
        </p:spPr>
      </p:pic>
      <p:grpSp>
        <p:nvGrpSpPr>
          <p:cNvPr id="130" name="Shape 1012"/>
          <p:cNvGrpSpPr/>
          <p:nvPr/>
        </p:nvGrpSpPr>
        <p:grpSpPr>
          <a:xfrm>
            <a:off x="3936616" y="2004537"/>
            <a:ext cx="290052" cy="344715"/>
            <a:chOff x="4343319" y="2377695"/>
            <a:chExt cx="394246" cy="390402"/>
          </a:xfrm>
        </p:grpSpPr>
        <p:sp>
          <p:nvSpPr>
            <p:cNvPr id="131" name="Shape 1013"/>
            <p:cNvSpPr/>
            <p:nvPr/>
          </p:nvSpPr>
          <p:spPr>
            <a:xfrm>
              <a:off x="4410123" y="2485096"/>
              <a:ext cx="278400" cy="1557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2" name="Shape 1014"/>
            <p:cNvGrpSpPr/>
            <p:nvPr/>
          </p:nvGrpSpPr>
          <p:grpSpPr>
            <a:xfrm>
              <a:off x="4343319" y="2377695"/>
              <a:ext cx="394246" cy="390402"/>
              <a:chOff x="620712" y="2868613"/>
              <a:chExt cx="646199" cy="639900"/>
            </a:xfrm>
          </p:grpSpPr>
          <p:sp>
            <p:nvSpPr>
              <p:cNvPr id="133" name="Shape 1015"/>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4" name="Shape 1016"/>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5" name="Shape 1017"/>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 name="Shape 1018"/>
              <p:cNvCxnSpPr/>
              <p:nvPr/>
            </p:nvCxnSpPr>
            <p:spPr>
              <a:xfrm>
                <a:off x="830262"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7" name="Shape 1019"/>
              <p:cNvCxnSpPr/>
              <p:nvPr/>
            </p:nvCxnSpPr>
            <p:spPr>
              <a:xfrm>
                <a:off x="939800"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8" name="Shape 1020"/>
              <p:cNvCxnSpPr/>
              <p:nvPr/>
            </p:nvCxnSpPr>
            <p:spPr>
              <a:xfrm>
                <a:off x="1050925"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9" name="Shape 1021"/>
              <p:cNvCxnSpPr/>
              <p:nvPr/>
            </p:nvCxnSpPr>
            <p:spPr>
              <a:xfrm>
                <a:off x="1050925" y="2901950"/>
                <a:ext cx="0" cy="147600"/>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spTree>
    <p:extLst>
      <p:ext uri="{BB962C8B-B14F-4D97-AF65-F5344CB8AC3E}">
        <p14:creationId xmlns:p14="http://schemas.microsoft.com/office/powerpoint/2010/main" val="260642738"/>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13</a:t>
            </a:fld>
            <a:endParaRPr lang="en-US"/>
          </a:p>
        </p:txBody>
      </p:sp>
      <p:sp>
        <p:nvSpPr>
          <p:cNvPr id="2" name="Title 1"/>
          <p:cNvSpPr>
            <a:spLocks noGrp="1"/>
          </p:cNvSpPr>
          <p:nvPr>
            <p:ph type="title"/>
          </p:nvPr>
        </p:nvSpPr>
        <p:spPr>
          <a:xfrm>
            <a:off x="228600" y="225719"/>
            <a:ext cx="8686800" cy="479918"/>
          </a:xfrm>
        </p:spPr>
        <p:txBody>
          <a:bodyPr>
            <a:normAutofit fontScale="90000"/>
          </a:bodyPr>
          <a:lstStyle/>
          <a:p>
            <a:r>
              <a:rPr lang="en-US" dirty="0">
                <a:solidFill>
                  <a:schemeClr val="accent1"/>
                </a:solidFill>
              </a:rPr>
              <a:t>Some Docker vocabulary</a:t>
            </a:r>
          </a:p>
        </p:txBody>
      </p:sp>
      <p:sp>
        <p:nvSpPr>
          <p:cNvPr id="5" name="Content Placeholder 4"/>
          <p:cNvSpPr>
            <a:spLocks noGrp="1"/>
          </p:cNvSpPr>
          <p:nvPr>
            <p:ph idx="1"/>
          </p:nvPr>
        </p:nvSpPr>
        <p:spPr>
          <a:xfrm>
            <a:off x="1193533" y="801165"/>
            <a:ext cx="7721867" cy="4241182"/>
          </a:xfrm>
          <a:prstGeom prst="rect">
            <a:avLst/>
          </a:prstGeom>
        </p:spPr>
        <p:txBody>
          <a:bodyPr>
            <a:noAutofit/>
          </a:bodyPr>
          <a:lstStyle/>
          <a:p>
            <a:pPr marL="0" indent="0">
              <a:buNone/>
            </a:pPr>
            <a:r>
              <a:rPr lang="en-US" sz="1800" b="1" dirty="0">
                <a:solidFill>
                  <a:srgbClr val="000000"/>
                </a:solidFill>
              </a:rPr>
              <a:t>Docker Image</a:t>
            </a:r>
          </a:p>
          <a:p>
            <a:pPr marL="0" indent="0">
              <a:buNone/>
            </a:pPr>
            <a:r>
              <a:rPr lang="en-US" sz="1800" dirty="0">
                <a:solidFill>
                  <a:srgbClr val="000000"/>
                </a:solidFill>
              </a:rPr>
              <a:t>The basis of a Docker container. Represents a full application</a:t>
            </a:r>
          </a:p>
          <a:p>
            <a:pPr marL="0" indent="0">
              <a:buNone/>
            </a:pPr>
            <a:endParaRPr lang="en-US" sz="1800" dirty="0">
              <a:solidFill>
                <a:srgbClr val="000000"/>
              </a:solidFill>
            </a:endParaRPr>
          </a:p>
          <a:p>
            <a:pPr marL="0" indent="0">
              <a:buNone/>
            </a:pPr>
            <a:r>
              <a:rPr lang="en-US" sz="1800" b="1" dirty="0">
                <a:solidFill>
                  <a:srgbClr val="000000"/>
                </a:solidFill>
              </a:rPr>
              <a:t>Docker Container</a:t>
            </a:r>
          </a:p>
          <a:p>
            <a:pPr marL="0" indent="0">
              <a:buNone/>
            </a:pPr>
            <a:r>
              <a:rPr lang="en-US" sz="1800" dirty="0">
                <a:solidFill>
                  <a:srgbClr val="000000"/>
                </a:solidFill>
              </a:rPr>
              <a:t>The standard unit in which the application service resides and executes</a:t>
            </a:r>
            <a:endParaRPr lang="en-US" sz="1800" b="1" dirty="0">
              <a:solidFill>
                <a:srgbClr val="000000"/>
              </a:solidFill>
            </a:endParaRPr>
          </a:p>
          <a:p>
            <a:pPr marL="0" indent="0">
              <a:buNone/>
            </a:pPr>
            <a:endParaRPr lang="en-US" sz="1800" b="1" dirty="0">
              <a:solidFill>
                <a:srgbClr val="000000"/>
              </a:solidFill>
            </a:endParaRPr>
          </a:p>
          <a:p>
            <a:pPr marL="0" indent="0">
              <a:buNone/>
            </a:pPr>
            <a:r>
              <a:rPr lang="en-US" sz="1800" b="1" dirty="0">
                <a:solidFill>
                  <a:srgbClr val="000000"/>
                </a:solidFill>
              </a:rPr>
              <a:t>Docker Engine </a:t>
            </a:r>
          </a:p>
          <a:p>
            <a:pPr marL="0" indent="0">
              <a:buNone/>
            </a:pPr>
            <a:r>
              <a:rPr lang="en-US" sz="1800" dirty="0">
                <a:solidFill>
                  <a:srgbClr val="000000"/>
                </a:solidFill>
              </a:rPr>
              <a:t>Creates, ships and runs Docker containers deployable on a physical or virtual, host locally, in a datacenter or cloud service provider</a:t>
            </a:r>
            <a:br>
              <a:rPr lang="en-US" sz="1800" dirty="0">
                <a:solidFill>
                  <a:srgbClr val="000000"/>
                </a:solidFill>
              </a:rPr>
            </a:br>
            <a:endParaRPr lang="en-US" sz="1800" b="1" dirty="0">
              <a:solidFill>
                <a:srgbClr val="000000"/>
              </a:solidFill>
            </a:endParaRPr>
          </a:p>
          <a:p>
            <a:pPr marL="0" indent="0">
              <a:buNone/>
            </a:pPr>
            <a:r>
              <a:rPr lang="en-US" sz="1800" b="1" dirty="0">
                <a:solidFill>
                  <a:srgbClr val="000000"/>
                </a:solidFill>
              </a:rPr>
              <a:t>Registry Service (Docker Hub or Docker Trusted Registry)</a:t>
            </a:r>
          </a:p>
          <a:p>
            <a:pPr marL="0" indent="0">
              <a:buNone/>
            </a:pPr>
            <a:r>
              <a:rPr lang="en-US" sz="1800" dirty="0">
                <a:solidFill>
                  <a:srgbClr val="000000"/>
                </a:solidFill>
              </a:rPr>
              <a:t>Cloud or server based storage and distribution service for your images</a:t>
            </a:r>
          </a:p>
        </p:txBody>
      </p:sp>
      <p:pic>
        <p:nvPicPr>
          <p:cNvPr id="24" name="Picture 23"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7" y="1803803"/>
            <a:ext cx="764396" cy="764396"/>
          </a:xfrm>
          <a:prstGeom prst="rect">
            <a:avLst/>
          </a:prstGeom>
        </p:spPr>
      </p:pic>
      <p:pic>
        <p:nvPicPr>
          <p:cNvPr id="26" name="Picture 25"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19" y="801165"/>
            <a:ext cx="764396" cy="764396"/>
          </a:xfrm>
          <a:prstGeom prst="rect">
            <a:avLst/>
          </a:prstGeom>
        </p:spPr>
      </p:pic>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66" y="2852469"/>
            <a:ext cx="764396" cy="764396"/>
          </a:xfrm>
          <a:prstGeom prst="rect">
            <a:avLst/>
          </a:prstGeom>
        </p:spPr>
      </p:pic>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28" y="4024012"/>
            <a:ext cx="731019" cy="731019"/>
          </a:xfrm>
          <a:prstGeom prst="rect">
            <a:avLst/>
          </a:prstGeom>
        </p:spPr>
      </p:pic>
    </p:spTree>
    <p:extLst>
      <p:ext uri="{BB962C8B-B14F-4D97-AF65-F5344CB8AC3E}">
        <p14:creationId xmlns:p14="http://schemas.microsoft.com/office/powerpoint/2010/main" val="96315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cxnSp>
        <p:nvCxnSpPr>
          <p:cNvPr id="416" name="Shape 416"/>
          <p:cNvCxnSpPr/>
          <p:nvPr/>
        </p:nvCxnSpPr>
        <p:spPr>
          <a:xfrm>
            <a:off x="5875279" y="1584959"/>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7" name="Shape 417"/>
          <p:cNvCxnSpPr/>
          <p:nvPr/>
        </p:nvCxnSpPr>
        <p:spPr>
          <a:xfrm>
            <a:off x="6103534" y="3581733"/>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8" name="Shape 418"/>
          <p:cNvCxnSpPr/>
          <p:nvPr/>
        </p:nvCxnSpPr>
        <p:spPr>
          <a:xfrm>
            <a:off x="2257169" y="3566664"/>
            <a:ext cx="592660" cy="0"/>
          </a:xfrm>
          <a:prstGeom prst="straightConnector1">
            <a:avLst/>
          </a:prstGeom>
          <a:noFill/>
          <a:ln w="12700" cap="flat" cmpd="sng">
            <a:solidFill>
              <a:srgbClr val="A5A5A5"/>
            </a:solidFill>
            <a:prstDash val="dot"/>
            <a:round/>
            <a:headEnd type="none" w="med" len="med"/>
            <a:tailEnd type="none" w="med" len="med"/>
          </a:ln>
        </p:spPr>
      </p:cxnSp>
      <p:sp>
        <p:nvSpPr>
          <p:cNvPr id="419" name="Shape 419"/>
          <p:cNvSpPr txBox="1">
            <a:spLocks noGrp="1"/>
          </p:cNvSpPr>
          <p:nvPr>
            <p:ph type="title"/>
          </p:nvPr>
        </p:nvSpPr>
        <p:spPr>
          <a:xfrm>
            <a:off x="229216" y="162608"/>
            <a:ext cx="8685568" cy="749285"/>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Enterprises are looking to Docker for critical transformations</a:t>
            </a:r>
          </a:p>
        </p:txBody>
      </p:sp>
      <p:sp>
        <p:nvSpPr>
          <p:cNvPr id="420" name="Shape 420"/>
          <p:cNvSpPr txBox="1"/>
          <p:nvPr/>
        </p:nvSpPr>
        <p:spPr>
          <a:xfrm>
            <a:off x="564033" y="3185505"/>
            <a:ext cx="1779941" cy="1077062"/>
          </a:xfrm>
          <a:prstGeom prst="rect">
            <a:avLst/>
          </a:prstGeom>
          <a:noFill/>
          <a:ln>
            <a:noFill/>
          </a:ln>
        </p:spPr>
        <p:txBody>
          <a:bodyPr lIns="91412" tIns="45693" rIns="91412" bIns="45693" anchor="t" anchorCtr="0">
            <a:noAutofit/>
          </a:bodyPr>
          <a:lstStyle/>
          <a:p>
            <a:pPr algn="r">
              <a:buClr>
                <a:schemeClr val="accent5"/>
              </a:buClr>
              <a:buSzPct val="25000"/>
            </a:pPr>
            <a:r>
              <a:rPr lang="en" sz="3600" b="1">
                <a:solidFill>
                  <a:srgbClr val="1AAAF8"/>
                </a:solidFill>
                <a:latin typeface="Arial"/>
                <a:ea typeface="Arial"/>
                <a:cs typeface="Arial"/>
                <a:sym typeface="Arial"/>
              </a:rPr>
              <a:t>80%</a:t>
            </a:r>
          </a:p>
          <a:p>
            <a:pPr algn="r">
              <a:buClr>
                <a:schemeClr val="accent5"/>
              </a:buClr>
              <a:buSzPct val="25000"/>
            </a:pPr>
            <a:r>
              <a:rPr lang="en" sz="1400">
                <a:solidFill>
                  <a:srgbClr val="1AAAF8"/>
                </a:solidFill>
                <a:latin typeface="Arial"/>
                <a:ea typeface="Arial"/>
                <a:cs typeface="Arial"/>
                <a:sym typeface="Arial"/>
              </a:rPr>
              <a:t>Docker is central to cloud strategy</a:t>
            </a:r>
          </a:p>
        </p:txBody>
      </p:sp>
      <p:sp>
        <p:nvSpPr>
          <p:cNvPr id="421" name="Shape 421"/>
          <p:cNvSpPr txBox="1"/>
          <p:nvPr/>
        </p:nvSpPr>
        <p:spPr>
          <a:xfrm>
            <a:off x="649" y="4875608"/>
            <a:ext cx="2901364" cy="253880"/>
          </a:xfrm>
          <a:prstGeom prst="rect">
            <a:avLst/>
          </a:prstGeom>
          <a:noFill/>
          <a:ln>
            <a:noFill/>
          </a:ln>
        </p:spPr>
        <p:txBody>
          <a:bodyPr lIns="91412" tIns="45693" rIns="91412" bIns="45693" anchor="b" anchorCtr="0">
            <a:noAutofit/>
          </a:bodyPr>
          <a:lstStyle/>
          <a:p>
            <a:pPr>
              <a:buClr>
                <a:srgbClr val="000000"/>
              </a:buClr>
              <a:buSzPct val="25000"/>
            </a:pPr>
            <a:r>
              <a:rPr lang="en" sz="800">
                <a:solidFill>
                  <a:schemeClr val="lt1"/>
                </a:solidFill>
                <a:latin typeface="Arial"/>
                <a:ea typeface="Arial"/>
                <a:cs typeface="Arial"/>
                <a:sym typeface="Arial"/>
              </a:rPr>
              <a:t>Docker Survey: State of App development :  Q1 - 2016</a:t>
            </a:r>
          </a:p>
        </p:txBody>
      </p:sp>
      <p:sp>
        <p:nvSpPr>
          <p:cNvPr id="422" name="Shape 422"/>
          <p:cNvSpPr txBox="1"/>
          <p:nvPr/>
        </p:nvSpPr>
        <p:spPr>
          <a:xfrm>
            <a:off x="6403507" y="1175707"/>
            <a:ext cx="2272535" cy="1077062"/>
          </a:xfrm>
          <a:prstGeom prst="rect">
            <a:avLst/>
          </a:prstGeom>
          <a:noFill/>
          <a:ln>
            <a:noFill/>
          </a:ln>
        </p:spPr>
        <p:txBody>
          <a:bodyPr lIns="91412" tIns="45693" rIns="91412" bIns="45693" anchor="t" anchorCtr="0">
            <a:noAutofit/>
          </a:bodyPr>
          <a:lstStyle/>
          <a:p>
            <a:pPr>
              <a:buClr>
                <a:schemeClr val="accent4"/>
              </a:buClr>
              <a:buSzPct val="25000"/>
            </a:pPr>
            <a:r>
              <a:rPr lang="en" sz="3600" b="1" dirty="0">
                <a:solidFill>
                  <a:schemeClr val="accent5"/>
                </a:solidFill>
                <a:latin typeface="Arial"/>
                <a:ea typeface="Arial"/>
                <a:cs typeface="Arial"/>
                <a:sym typeface="Arial"/>
              </a:rPr>
              <a:t>3 out 4 </a:t>
            </a:r>
          </a:p>
          <a:p>
            <a:pPr>
              <a:buClr>
                <a:schemeClr val="accent4"/>
              </a:buClr>
              <a:buSzPct val="25000"/>
            </a:pPr>
            <a:r>
              <a:rPr lang="en" sz="1400" dirty="0">
                <a:solidFill>
                  <a:schemeClr val="accent5"/>
                </a:solidFill>
                <a:latin typeface="Arial"/>
                <a:ea typeface="Arial"/>
                <a:cs typeface="Arial"/>
                <a:sym typeface="Arial"/>
              </a:rPr>
              <a:t>Top initiatives revolve around applications</a:t>
            </a:r>
          </a:p>
        </p:txBody>
      </p:sp>
      <p:sp>
        <p:nvSpPr>
          <p:cNvPr id="423" name="Shape 423"/>
          <p:cNvSpPr txBox="1"/>
          <p:nvPr/>
        </p:nvSpPr>
        <p:spPr>
          <a:xfrm>
            <a:off x="6592721" y="3185505"/>
            <a:ext cx="2503910" cy="1077062"/>
          </a:xfrm>
          <a:prstGeom prst="rect">
            <a:avLst/>
          </a:prstGeom>
          <a:noFill/>
          <a:ln>
            <a:noFill/>
          </a:ln>
        </p:spPr>
        <p:txBody>
          <a:bodyPr lIns="91412" tIns="45693" rIns="91412" bIns="45693" anchor="t" anchorCtr="0">
            <a:noAutofit/>
          </a:bodyPr>
          <a:lstStyle/>
          <a:p>
            <a:pPr>
              <a:buClr>
                <a:schemeClr val="accent2"/>
              </a:buClr>
              <a:buSzPct val="25000"/>
            </a:pPr>
            <a:r>
              <a:rPr lang="en" sz="3600" b="1">
                <a:solidFill>
                  <a:srgbClr val="394D54"/>
                </a:solidFill>
                <a:latin typeface="Arial"/>
                <a:ea typeface="Arial"/>
                <a:cs typeface="Arial"/>
                <a:sym typeface="Arial"/>
              </a:rPr>
              <a:t>44%</a:t>
            </a:r>
          </a:p>
          <a:p>
            <a:pPr>
              <a:buClr>
                <a:schemeClr val="accent2"/>
              </a:buClr>
              <a:buSzPct val="25000"/>
            </a:pPr>
            <a:r>
              <a:rPr lang="en" sz="1400">
                <a:solidFill>
                  <a:srgbClr val="394D54"/>
                </a:solidFill>
                <a:latin typeface="Arial"/>
                <a:ea typeface="Arial"/>
                <a:cs typeface="Arial"/>
                <a:sym typeface="Arial"/>
              </a:rPr>
              <a:t>Looking to adopt DevOps</a:t>
            </a:r>
          </a:p>
        </p:txBody>
      </p:sp>
      <p:grpSp>
        <p:nvGrpSpPr>
          <p:cNvPr id="424" name="Shape 424"/>
          <p:cNvGrpSpPr/>
          <p:nvPr/>
        </p:nvGrpSpPr>
        <p:grpSpPr>
          <a:xfrm>
            <a:off x="2652854" y="1002492"/>
            <a:ext cx="3611228" cy="3607884"/>
            <a:chOff x="1259" y="0"/>
            <a:chExt cx="3241" cy="3238"/>
          </a:xfrm>
        </p:grpSpPr>
        <p:sp>
          <p:nvSpPr>
            <p:cNvPr id="425" name="Shape 425"/>
            <p:cNvSpPr/>
            <p:nvPr/>
          </p:nvSpPr>
          <p:spPr>
            <a:xfrm>
              <a:off x="2275" y="1327"/>
              <a:ext cx="601" cy="876"/>
            </a:xfrm>
            <a:custGeom>
              <a:avLst/>
              <a:gdLst/>
              <a:ahLst/>
              <a:cxnLst/>
              <a:rect l="0" t="0" r="0" b="0"/>
              <a:pathLst>
                <a:path w="120000" h="120000" extrusionOk="0">
                  <a:moveTo>
                    <a:pt x="120000" y="40305"/>
                  </a:moveTo>
                  <a:cubicBezTo>
                    <a:pt x="120000" y="120000"/>
                    <a:pt x="120000" y="120000"/>
                    <a:pt x="120000" y="120000"/>
                  </a:cubicBezTo>
                  <a:cubicBezTo>
                    <a:pt x="85333" y="120000"/>
                    <a:pt x="53333" y="109007"/>
                    <a:pt x="32000" y="91603"/>
                  </a:cubicBezTo>
                  <a:cubicBezTo>
                    <a:pt x="4000" y="86106"/>
                    <a:pt x="4000" y="86106"/>
                    <a:pt x="4000" y="86106"/>
                  </a:cubicBezTo>
                  <a:cubicBezTo>
                    <a:pt x="10666" y="66870"/>
                    <a:pt x="10666" y="66870"/>
                    <a:pt x="10666" y="66870"/>
                  </a:cubicBezTo>
                  <a:cubicBezTo>
                    <a:pt x="10666" y="65038"/>
                    <a:pt x="9333" y="63206"/>
                    <a:pt x="8000" y="60458"/>
                  </a:cubicBezTo>
                  <a:cubicBezTo>
                    <a:pt x="0" y="39389"/>
                    <a:pt x="5333" y="17404"/>
                    <a:pt x="20000" y="0"/>
                  </a:cubicBezTo>
                  <a:lnTo>
                    <a:pt x="120000" y="40305"/>
                  </a:lnTo>
                  <a:close/>
                </a:path>
              </a:pathLst>
            </a:custGeom>
            <a:solidFill>
              <a:schemeClr val="accent1"/>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6" name="Shape 426"/>
            <p:cNvSpPr/>
            <p:nvPr/>
          </p:nvSpPr>
          <p:spPr>
            <a:xfrm>
              <a:off x="2877" y="1327"/>
              <a:ext cx="607" cy="876"/>
            </a:xfrm>
            <a:custGeom>
              <a:avLst/>
              <a:gdLst/>
              <a:ahLst/>
              <a:cxnLst/>
              <a:rect l="0" t="0" r="0" b="0"/>
              <a:pathLst>
                <a:path w="120000" h="120000" extrusionOk="0">
                  <a:moveTo>
                    <a:pt x="0" y="40305"/>
                  </a:moveTo>
                  <a:cubicBezTo>
                    <a:pt x="100219" y="0"/>
                    <a:pt x="100219" y="0"/>
                    <a:pt x="100219" y="0"/>
                  </a:cubicBezTo>
                  <a:cubicBezTo>
                    <a:pt x="117362" y="20152"/>
                    <a:pt x="120000" y="44885"/>
                    <a:pt x="108131" y="66870"/>
                  </a:cubicBezTo>
                  <a:cubicBezTo>
                    <a:pt x="116043" y="86106"/>
                    <a:pt x="116043" y="86106"/>
                    <a:pt x="116043" y="86106"/>
                  </a:cubicBezTo>
                  <a:cubicBezTo>
                    <a:pt x="88351" y="91603"/>
                    <a:pt x="88351" y="91603"/>
                    <a:pt x="88351" y="91603"/>
                  </a:cubicBezTo>
                  <a:cubicBezTo>
                    <a:pt x="85714" y="93435"/>
                    <a:pt x="84395" y="94351"/>
                    <a:pt x="81758" y="96183"/>
                  </a:cubicBezTo>
                  <a:cubicBezTo>
                    <a:pt x="59340" y="111755"/>
                    <a:pt x="30329" y="120000"/>
                    <a:pt x="0" y="120000"/>
                  </a:cubicBezTo>
                  <a:lnTo>
                    <a:pt x="0" y="40305"/>
                  </a:ln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7" name="Shape 427"/>
            <p:cNvSpPr/>
            <p:nvPr/>
          </p:nvSpPr>
          <p:spPr>
            <a:xfrm>
              <a:off x="2375" y="942"/>
              <a:ext cx="1010" cy="680"/>
            </a:xfrm>
            <a:custGeom>
              <a:avLst/>
              <a:gdLst/>
              <a:ahLst/>
              <a:cxnLst/>
              <a:rect l="0" t="0" r="0" b="0"/>
              <a:pathLst>
                <a:path w="120000" h="120000" extrusionOk="0">
                  <a:moveTo>
                    <a:pt x="59602" y="120000"/>
                  </a:moveTo>
                  <a:cubicBezTo>
                    <a:pt x="0" y="68235"/>
                    <a:pt x="0" y="68235"/>
                    <a:pt x="0" y="68235"/>
                  </a:cubicBezTo>
                  <a:cubicBezTo>
                    <a:pt x="10331" y="41176"/>
                    <a:pt x="27814" y="23529"/>
                    <a:pt x="47682" y="18823"/>
                  </a:cubicBezTo>
                  <a:cubicBezTo>
                    <a:pt x="59602" y="0"/>
                    <a:pt x="59602" y="0"/>
                    <a:pt x="59602" y="0"/>
                  </a:cubicBezTo>
                  <a:cubicBezTo>
                    <a:pt x="72317" y="18823"/>
                    <a:pt x="72317" y="18823"/>
                    <a:pt x="72317" y="18823"/>
                  </a:cubicBezTo>
                  <a:cubicBezTo>
                    <a:pt x="73907" y="18823"/>
                    <a:pt x="75496" y="20000"/>
                    <a:pt x="77880" y="20000"/>
                  </a:cubicBezTo>
                  <a:cubicBezTo>
                    <a:pt x="96158" y="28235"/>
                    <a:pt x="111258" y="45882"/>
                    <a:pt x="120000" y="68235"/>
                  </a:cubicBezTo>
                  <a:lnTo>
                    <a:pt x="59602" y="120000"/>
                  </a:ln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8" name="Shape 428"/>
            <p:cNvSpPr/>
            <p:nvPr/>
          </p:nvSpPr>
          <p:spPr>
            <a:xfrm>
              <a:off x="1500" y="0"/>
              <a:ext cx="2760" cy="1182"/>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9" name="Shape 429"/>
            <p:cNvSpPr/>
            <p:nvPr/>
          </p:nvSpPr>
          <p:spPr>
            <a:xfrm>
              <a:off x="1259" y="855"/>
              <a:ext cx="1571" cy="2383"/>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0" name="Shape 430"/>
            <p:cNvSpPr/>
            <p:nvPr/>
          </p:nvSpPr>
          <p:spPr>
            <a:xfrm>
              <a:off x="2929" y="855"/>
              <a:ext cx="1571" cy="2383"/>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1" name="Shape 431"/>
            <p:cNvSpPr/>
            <p:nvPr/>
          </p:nvSpPr>
          <p:spPr>
            <a:xfrm>
              <a:off x="2312" y="1060"/>
              <a:ext cx="1121" cy="1121"/>
            </a:xfrm>
            <a:prstGeom prst="ellipse">
              <a:avLst/>
            </a:prstGeom>
            <a:solidFill>
              <a:srgbClr val="FFFFFF"/>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grpSp>
      <p:pic>
        <p:nvPicPr>
          <p:cNvPr id="432" name="Shape 432"/>
          <p:cNvPicPr preferRelativeResize="0"/>
          <p:nvPr/>
        </p:nvPicPr>
        <p:blipFill rotWithShape="1">
          <a:blip r:embed="rId3">
            <a:alphaModFix/>
          </a:blip>
          <a:srcRect/>
          <a:stretch/>
        </p:blipFill>
        <p:spPr>
          <a:xfrm>
            <a:off x="4099524" y="2429944"/>
            <a:ext cx="799261" cy="669019"/>
          </a:xfrm>
          <a:prstGeom prst="rect">
            <a:avLst/>
          </a:prstGeom>
          <a:noFill/>
          <a:ln>
            <a:noFill/>
          </a:ln>
        </p:spPr>
      </p:pic>
      <p:grpSp>
        <p:nvGrpSpPr>
          <p:cNvPr id="433" name="Shape 433"/>
          <p:cNvGrpSpPr/>
          <p:nvPr/>
        </p:nvGrpSpPr>
        <p:grpSpPr>
          <a:xfrm rot="10800000">
            <a:off x="3594380" y="1214217"/>
            <a:ext cx="799764" cy="495292"/>
            <a:chOff x="6317713" y="-2170820"/>
            <a:chExt cx="1611108" cy="1065292"/>
          </a:xfrm>
        </p:grpSpPr>
        <p:grpSp>
          <p:nvGrpSpPr>
            <p:cNvPr id="434" name="Shape 434"/>
            <p:cNvGrpSpPr/>
            <p:nvPr/>
          </p:nvGrpSpPr>
          <p:grpSpPr>
            <a:xfrm>
              <a:off x="6317713" y="-2170820"/>
              <a:ext cx="1310339" cy="1065292"/>
              <a:chOff x="6414555" y="-2195932"/>
              <a:chExt cx="1310340" cy="1065291"/>
            </a:xfrm>
          </p:grpSpPr>
          <p:sp>
            <p:nvSpPr>
              <p:cNvPr id="435" name="Shape 435"/>
              <p:cNvSpPr/>
              <p:nvPr/>
            </p:nvSpPr>
            <p:spPr>
              <a:xfrm>
                <a:off x="6974485" y="-21959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6" name="Shape 436"/>
              <p:cNvSpPr/>
              <p:nvPr/>
            </p:nvSpPr>
            <p:spPr>
              <a:xfrm>
                <a:off x="6414555" y="-21705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sp>
            <p:nvSpPr>
              <p:cNvPr id="437" name="Shape 437"/>
              <p:cNvSpPr/>
              <p:nvPr/>
            </p:nvSpPr>
            <p:spPr>
              <a:xfrm>
                <a:off x="6655446"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8" name="Shape 438"/>
              <p:cNvSpPr/>
              <p:nvPr/>
            </p:nvSpPr>
            <p:spPr>
              <a:xfrm>
                <a:off x="7253478"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39" name="Shape 439"/>
            <p:cNvSpPr/>
            <p:nvPr/>
          </p:nvSpPr>
          <p:spPr>
            <a:xfrm>
              <a:off x="7457402" y="-2145416"/>
              <a:ext cx="471419"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40" name="Shape 440"/>
          <p:cNvSpPr txBox="1"/>
          <p:nvPr/>
        </p:nvSpPr>
        <p:spPr>
          <a:xfrm>
            <a:off x="4210821" y="1481242"/>
            <a:ext cx="1446208" cy="358893"/>
          </a:xfrm>
          <a:prstGeom prst="rect">
            <a:avLst/>
          </a:prstGeom>
          <a:noFill/>
          <a:ln>
            <a:noFill/>
          </a:ln>
        </p:spPr>
        <p:txBody>
          <a:bodyPr lIns="91412" tIns="45693" rIns="91412" bIns="45693" anchor="ctr" anchorCtr="0">
            <a:noAutofit/>
          </a:bodyPr>
          <a:lstStyle/>
          <a:p>
            <a:pPr algn="ctr">
              <a:buClr>
                <a:schemeClr val="lt1"/>
              </a:buClr>
              <a:buSzPct val="25000"/>
            </a:pPr>
            <a:r>
              <a:rPr lang="en" sz="1400" b="1">
                <a:solidFill>
                  <a:schemeClr val="lt1"/>
                </a:solidFill>
                <a:latin typeface="Arial"/>
                <a:ea typeface="Arial"/>
                <a:cs typeface="Arial"/>
                <a:sym typeface="Arial"/>
              </a:rPr>
              <a:t>App Modernization</a:t>
            </a:r>
          </a:p>
        </p:txBody>
      </p:sp>
      <p:sp>
        <p:nvSpPr>
          <p:cNvPr id="441" name="Shape 441"/>
          <p:cNvSpPr txBox="1"/>
          <p:nvPr/>
        </p:nvSpPr>
        <p:spPr>
          <a:xfrm>
            <a:off x="5054977" y="3375253"/>
            <a:ext cx="915617"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DevOps</a:t>
            </a:r>
          </a:p>
        </p:txBody>
      </p:sp>
      <p:grpSp>
        <p:nvGrpSpPr>
          <p:cNvPr id="442" name="Shape 442"/>
          <p:cNvGrpSpPr/>
          <p:nvPr/>
        </p:nvGrpSpPr>
        <p:grpSpPr>
          <a:xfrm>
            <a:off x="5457828" y="2873095"/>
            <a:ext cx="498577" cy="524478"/>
            <a:chOff x="4271962" y="4619625"/>
            <a:chExt cx="366710" cy="385762"/>
          </a:xfrm>
        </p:grpSpPr>
        <p:sp>
          <p:nvSpPr>
            <p:cNvPr id="443" name="Shape 443"/>
            <p:cNvSpPr/>
            <p:nvPr/>
          </p:nvSpPr>
          <p:spPr>
            <a:xfrm>
              <a:off x="4271962" y="4619625"/>
              <a:ext cx="366710" cy="385762"/>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444" name="Shape 444"/>
            <p:cNvSpPr/>
            <p:nvPr/>
          </p:nvSpPr>
          <p:spPr>
            <a:xfrm>
              <a:off x="4400550" y="4749800"/>
              <a:ext cx="109537" cy="109537"/>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sp>
        <p:nvSpPr>
          <p:cNvPr id="445" name="Shape 445"/>
          <p:cNvSpPr/>
          <p:nvPr/>
        </p:nvSpPr>
        <p:spPr>
          <a:xfrm>
            <a:off x="2870938" y="2931667"/>
            <a:ext cx="673196" cy="423086"/>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000000"/>
              </a:solidFill>
              <a:latin typeface="Arial"/>
              <a:ea typeface="Arial"/>
              <a:cs typeface="Arial"/>
              <a:sym typeface="Arial"/>
            </a:endParaRPr>
          </a:p>
        </p:txBody>
      </p:sp>
      <p:sp>
        <p:nvSpPr>
          <p:cNvPr id="446" name="Shape 446"/>
          <p:cNvSpPr txBox="1"/>
          <p:nvPr/>
        </p:nvSpPr>
        <p:spPr>
          <a:xfrm>
            <a:off x="3046806" y="3387217"/>
            <a:ext cx="835373"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Cloud</a:t>
            </a:r>
          </a:p>
        </p:txBody>
      </p:sp>
      <p:sp>
        <p:nvSpPr>
          <p:cNvPr id="447" name="Shape 447"/>
          <p:cNvSpPr txBox="1"/>
          <p:nvPr/>
        </p:nvSpPr>
        <p:spPr>
          <a:xfrm>
            <a:off x="6928370" y="4948734"/>
            <a:ext cx="2221830" cy="21124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a:t>
            </a:r>
          </a:p>
        </p:txBody>
      </p:sp>
    </p:spTree>
    <p:extLst>
      <p:ext uri="{BB962C8B-B14F-4D97-AF65-F5344CB8AC3E}">
        <p14:creationId xmlns:p14="http://schemas.microsoft.com/office/powerpoint/2010/main" val="1096411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p:nvPr/>
        </p:nvSpPr>
        <p:spPr>
          <a:xfrm>
            <a:off x="6259155" y="1134467"/>
            <a:ext cx="2521212" cy="3652111"/>
          </a:xfrm>
          <a:prstGeom prst="rect">
            <a:avLst/>
          </a:prstGeom>
          <a:solidFill>
            <a:schemeClr val="lt1"/>
          </a:solid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53" name="Shape 453"/>
          <p:cNvSpPr txBox="1">
            <a:spLocks noGrp="1"/>
          </p:cNvSpPr>
          <p:nvPr>
            <p:ph type="sldNum" idx="12"/>
          </p:nvPr>
        </p:nvSpPr>
        <p:spPr>
          <a:xfrm>
            <a:off x="229217" y="4768192"/>
            <a:ext cx="2161454" cy="273804"/>
          </a:xfrm>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 sz="900">
                <a:solidFill>
                  <a:srgbClr val="797979"/>
                </a:solidFill>
                <a:latin typeface="Arial"/>
                <a:ea typeface="Arial"/>
                <a:cs typeface="Arial"/>
                <a:sym typeface="Arial"/>
              </a:rPr>
              <a:pPr>
                <a:buClr>
                  <a:srgbClr val="797979"/>
                </a:buClr>
                <a:buSzPct val="25000"/>
              </a:pPr>
              <a:t>15</a:t>
            </a:fld>
            <a:endParaRPr lang="en" sz="900">
              <a:solidFill>
                <a:srgbClr val="797979"/>
              </a:solidFill>
              <a:latin typeface="Arial"/>
              <a:ea typeface="Arial"/>
              <a:cs typeface="Arial"/>
              <a:sym typeface="Arial"/>
            </a:endParaRPr>
          </a:p>
        </p:txBody>
      </p:sp>
      <p:sp>
        <p:nvSpPr>
          <p:cNvPr id="454" name="Shape 454"/>
          <p:cNvSpPr txBox="1">
            <a:spLocks noGrp="1"/>
          </p:cNvSpPr>
          <p:nvPr>
            <p:ph type="title"/>
          </p:nvPr>
        </p:nvSpPr>
        <p:spPr>
          <a:xfrm>
            <a:off x="229216" y="274169"/>
            <a:ext cx="8685568" cy="479850"/>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Docker </a:t>
            </a:r>
            <a:r>
              <a:rPr lang="en-US" sz="3199" dirty="0"/>
              <a:t>delivers </a:t>
            </a:r>
            <a:r>
              <a:rPr lang="en" sz="3199" dirty="0"/>
              <a:t>speed, flexibility and savings</a:t>
            </a:r>
          </a:p>
        </p:txBody>
      </p:sp>
      <p:sp>
        <p:nvSpPr>
          <p:cNvPr id="455" name="Shape 455"/>
          <p:cNvSpPr/>
          <p:nvPr/>
        </p:nvSpPr>
        <p:spPr>
          <a:xfrm flipH="1">
            <a:off x="6258697" y="1134574"/>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5"/>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6" name="Shape 456"/>
          <p:cNvSpPr/>
          <p:nvPr/>
        </p:nvSpPr>
        <p:spPr>
          <a:xfrm flipH="1">
            <a:off x="3221469"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dk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7" name="Shape 457"/>
          <p:cNvSpPr/>
          <p:nvPr/>
        </p:nvSpPr>
        <p:spPr>
          <a:xfrm flipH="1">
            <a:off x="192706"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8" name="Shape 458"/>
          <p:cNvSpPr txBox="1"/>
          <p:nvPr/>
        </p:nvSpPr>
        <p:spPr>
          <a:xfrm>
            <a:off x="2750451"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59" name="Shape 459"/>
          <p:cNvSpPr txBox="1"/>
          <p:nvPr/>
        </p:nvSpPr>
        <p:spPr>
          <a:xfrm>
            <a:off x="5805752"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60" name="Shape 460"/>
          <p:cNvSpPr/>
          <p:nvPr/>
        </p:nvSpPr>
        <p:spPr>
          <a:xfrm>
            <a:off x="613643" y="1869269"/>
            <a:ext cx="175781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Agility</a:t>
            </a:r>
          </a:p>
        </p:txBody>
      </p:sp>
      <p:sp>
        <p:nvSpPr>
          <p:cNvPr id="461" name="Shape 461"/>
          <p:cNvSpPr/>
          <p:nvPr/>
        </p:nvSpPr>
        <p:spPr>
          <a:xfrm>
            <a:off x="3642937" y="1869269"/>
            <a:ext cx="1758432"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Portability</a:t>
            </a:r>
          </a:p>
        </p:txBody>
      </p:sp>
      <p:sp>
        <p:nvSpPr>
          <p:cNvPr id="462" name="Shape 462"/>
          <p:cNvSpPr/>
          <p:nvPr/>
        </p:nvSpPr>
        <p:spPr>
          <a:xfrm>
            <a:off x="6683568" y="1878093"/>
            <a:ext cx="177399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Control</a:t>
            </a:r>
          </a:p>
        </p:txBody>
      </p:sp>
      <p:grpSp>
        <p:nvGrpSpPr>
          <p:cNvPr id="463" name="Shape 463"/>
          <p:cNvGrpSpPr/>
          <p:nvPr/>
        </p:nvGrpSpPr>
        <p:grpSpPr>
          <a:xfrm>
            <a:off x="4210883" y="1289579"/>
            <a:ext cx="564290" cy="577919"/>
            <a:chOff x="3797300" y="876300"/>
            <a:chExt cx="774700" cy="779462"/>
          </a:xfrm>
        </p:grpSpPr>
        <p:sp>
          <p:nvSpPr>
            <p:cNvPr id="464" name="Shape 464"/>
            <p:cNvSpPr/>
            <p:nvPr/>
          </p:nvSpPr>
          <p:spPr>
            <a:xfrm>
              <a:off x="3797300" y="876300"/>
              <a:ext cx="774700" cy="779462"/>
            </a:xfrm>
            <a:prstGeom prst="ellipse">
              <a:avLst/>
            </a:pr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65" name="Shape 465"/>
            <p:cNvCxnSpPr/>
            <p:nvPr/>
          </p:nvCxnSpPr>
          <p:spPr>
            <a:xfrm>
              <a:off x="4184650" y="876300"/>
              <a:ext cx="0" cy="779462"/>
            </a:xfrm>
            <a:prstGeom prst="straightConnector1">
              <a:avLst/>
            </a:prstGeom>
            <a:noFill/>
            <a:ln w="19050" cap="rnd" cmpd="sng">
              <a:solidFill>
                <a:schemeClr val="lt1"/>
              </a:solidFill>
              <a:prstDash val="solid"/>
              <a:round/>
              <a:headEnd type="none" w="med" len="med"/>
              <a:tailEnd type="none" w="med" len="med"/>
            </a:ln>
          </p:spPr>
        </p:cxnSp>
        <p:cxnSp>
          <p:nvCxnSpPr>
            <p:cNvPr id="466" name="Shape 466"/>
            <p:cNvCxnSpPr/>
            <p:nvPr/>
          </p:nvCxnSpPr>
          <p:spPr>
            <a:xfrm>
              <a:off x="3797300" y="1268412"/>
              <a:ext cx="774700" cy="0"/>
            </a:xfrm>
            <a:prstGeom prst="straightConnector1">
              <a:avLst/>
            </a:prstGeom>
            <a:noFill/>
            <a:ln w="19050" cap="rnd" cmpd="sng">
              <a:solidFill>
                <a:schemeClr val="lt1"/>
              </a:solidFill>
              <a:prstDash val="solid"/>
              <a:round/>
              <a:headEnd type="none" w="med" len="med"/>
              <a:tailEnd type="none" w="med" len="med"/>
            </a:ln>
          </p:spPr>
        </p:cxnSp>
        <p:sp>
          <p:nvSpPr>
            <p:cNvPr id="467" name="Shape 467"/>
            <p:cNvSpPr/>
            <p:nvPr/>
          </p:nvSpPr>
          <p:spPr>
            <a:xfrm>
              <a:off x="3910012" y="996950"/>
              <a:ext cx="549275" cy="87313"/>
            </a:xfrm>
            <a:custGeom>
              <a:avLst/>
              <a:gdLst/>
              <a:ahLst/>
              <a:cxnLst/>
              <a:rect l="0" t="0" r="0" b="0"/>
              <a:pathLst>
                <a:path w="120000" h="120000" extrusionOk="0">
                  <a:moveTo>
                    <a:pt x="120000" y="0"/>
                  </a:moveTo>
                  <a:cubicBezTo>
                    <a:pt x="107142" y="70909"/>
                    <a:pt x="84857" y="120000"/>
                    <a:pt x="60000" y="120000"/>
                  </a:cubicBezTo>
                  <a:cubicBezTo>
                    <a:pt x="35142" y="120000"/>
                    <a:pt x="12857" y="70909"/>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8" name="Shape 468"/>
            <p:cNvSpPr/>
            <p:nvPr/>
          </p:nvSpPr>
          <p:spPr>
            <a:xfrm>
              <a:off x="3910012" y="1447800"/>
              <a:ext cx="549275" cy="90486"/>
            </a:xfrm>
            <a:custGeom>
              <a:avLst/>
              <a:gdLst/>
              <a:ahLst/>
              <a:cxnLst/>
              <a:rect l="0" t="0" r="0" b="0"/>
              <a:pathLst>
                <a:path w="120000" h="120000" extrusionOk="0">
                  <a:moveTo>
                    <a:pt x="120000" y="120000"/>
                  </a:moveTo>
                  <a:cubicBezTo>
                    <a:pt x="107142" y="46956"/>
                    <a:pt x="84857" y="0"/>
                    <a:pt x="60000" y="0"/>
                  </a:cubicBezTo>
                  <a:cubicBezTo>
                    <a:pt x="35142" y="0"/>
                    <a:pt x="12857" y="46956"/>
                    <a:pt x="0" y="12000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9" name="Shape 469"/>
            <p:cNvSpPr/>
            <p:nvPr/>
          </p:nvSpPr>
          <p:spPr>
            <a:xfrm>
              <a:off x="3989387" y="884237"/>
              <a:ext cx="192088" cy="768348"/>
            </a:xfrm>
            <a:custGeom>
              <a:avLst/>
              <a:gdLst/>
              <a:ahLst/>
              <a:cxnLst/>
              <a:rect l="0" t="0" r="0" b="0"/>
              <a:pathLst>
                <a:path w="120000" h="120000" extrusionOk="0">
                  <a:moveTo>
                    <a:pt x="119999" y="119999"/>
                  </a:moveTo>
                  <a:cubicBezTo>
                    <a:pt x="46530" y="107142"/>
                    <a:pt x="0" y="85102"/>
                    <a:pt x="0" y="59999"/>
                  </a:cubicBezTo>
                  <a:cubicBezTo>
                    <a:pt x="0" y="34897"/>
                    <a:pt x="46530" y="12857"/>
                    <a:pt x="119999"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0" name="Shape 470"/>
            <p:cNvSpPr/>
            <p:nvPr/>
          </p:nvSpPr>
          <p:spPr>
            <a:xfrm>
              <a:off x="4195762" y="884237"/>
              <a:ext cx="192088" cy="768348"/>
            </a:xfrm>
            <a:custGeom>
              <a:avLst/>
              <a:gdLst/>
              <a:ahLst/>
              <a:cxnLst/>
              <a:rect l="0" t="0" r="0" b="0"/>
              <a:pathLst>
                <a:path w="120000" h="120000" extrusionOk="0">
                  <a:moveTo>
                    <a:pt x="0" y="119999"/>
                  </a:moveTo>
                  <a:cubicBezTo>
                    <a:pt x="73469" y="107142"/>
                    <a:pt x="119999" y="85102"/>
                    <a:pt x="119999" y="59999"/>
                  </a:cubicBezTo>
                  <a:cubicBezTo>
                    <a:pt x="119999" y="34897"/>
                    <a:pt x="73469" y="12857"/>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grpSp>
        <p:nvGrpSpPr>
          <p:cNvPr id="471" name="Shape 471"/>
          <p:cNvGrpSpPr/>
          <p:nvPr/>
        </p:nvGrpSpPr>
        <p:grpSpPr>
          <a:xfrm>
            <a:off x="7243462" y="1324818"/>
            <a:ext cx="655472" cy="481747"/>
            <a:chOff x="7000184" y="1741782"/>
            <a:chExt cx="719966" cy="519845"/>
          </a:xfrm>
        </p:grpSpPr>
        <p:grpSp>
          <p:nvGrpSpPr>
            <p:cNvPr id="472" name="Shape 472"/>
            <p:cNvGrpSpPr/>
            <p:nvPr/>
          </p:nvGrpSpPr>
          <p:grpSpPr>
            <a:xfrm>
              <a:off x="7000184" y="1741782"/>
              <a:ext cx="719966" cy="519845"/>
              <a:chOff x="5638800" y="315912"/>
              <a:chExt cx="965198" cy="696913"/>
            </a:xfrm>
          </p:grpSpPr>
          <p:sp>
            <p:nvSpPr>
              <p:cNvPr id="473" name="Shape 473"/>
              <p:cNvSpPr/>
              <p:nvPr/>
            </p:nvSpPr>
            <p:spPr>
              <a:xfrm>
                <a:off x="5638800" y="315912"/>
                <a:ext cx="965198" cy="696913"/>
              </a:xfrm>
              <a:custGeom>
                <a:avLst/>
                <a:gdLst/>
                <a:ahLst/>
                <a:cxnLst/>
                <a:rect l="0" t="0" r="0" b="0"/>
                <a:pathLst>
                  <a:path w="120000" h="120000" extrusionOk="0">
                    <a:moveTo>
                      <a:pt x="120000" y="83371"/>
                    </a:moveTo>
                    <a:lnTo>
                      <a:pt x="120000" y="0"/>
                    </a:lnTo>
                    <a:lnTo>
                      <a:pt x="0" y="0"/>
                    </a:lnTo>
                    <a:lnTo>
                      <a:pt x="0" y="120000"/>
                    </a:lnTo>
                    <a:lnTo>
                      <a:pt x="64144" y="120000"/>
                    </a:lnTo>
                    <a:lnTo>
                      <a:pt x="120000" y="120000"/>
                    </a:lnTo>
                    <a:lnTo>
                      <a:pt x="120000" y="83371"/>
                    </a:lnTo>
                    <a:close/>
                  </a:path>
                </a:pathLst>
              </a:cu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4" name="Shape 474"/>
              <p:cNvSpPr/>
              <p:nvPr/>
            </p:nvSpPr>
            <p:spPr>
              <a:xfrm>
                <a:off x="5638800" y="315912"/>
                <a:ext cx="965198" cy="90486"/>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5" name="Shape 475"/>
              <p:cNvSpPr/>
              <p:nvPr/>
            </p:nvSpPr>
            <p:spPr>
              <a:xfrm>
                <a:off x="6334125" y="481012"/>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6" name="Shape 476"/>
              <p:cNvSpPr/>
              <p:nvPr/>
            </p:nvSpPr>
            <p:spPr>
              <a:xfrm>
                <a:off x="6334125" y="644525"/>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7" name="Shape 477"/>
              <p:cNvSpPr/>
              <p:nvPr/>
            </p:nvSpPr>
            <p:spPr>
              <a:xfrm>
                <a:off x="6334125" y="808037"/>
                <a:ext cx="195263" cy="122237"/>
              </a:xfrm>
              <a:custGeom>
                <a:avLst/>
                <a:gdLst/>
                <a:ahLst/>
                <a:cxnLst/>
                <a:rect l="0" t="0" r="0" b="0"/>
                <a:pathLst>
                  <a:path w="120000" h="120000" extrusionOk="0">
                    <a:moveTo>
                      <a:pt x="100487" y="32727"/>
                    </a:moveTo>
                    <a:lnTo>
                      <a:pt x="100487" y="88831"/>
                    </a:lnTo>
                    <a:lnTo>
                      <a:pt x="19512" y="88831"/>
                    </a:lnTo>
                    <a:lnTo>
                      <a:pt x="19512" y="32727"/>
                    </a:lnTo>
                    <a:lnTo>
                      <a:pt x="100487" y="32727"/>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78" name="Shape 478"/>
              <p:cNvCxnSpPr/>
              <p:nvPr/>
            </p:nvCxnSpPr>
            <p:spPr>
              <a:xfrm>
                <a:off x="567213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79" name="Shape 479"/>
              <p:cNvCxnSpPr/>
              <p:nvPr/>
            </p:nvCxnSpPr>
            <p:spPr>
              <a:xfrm>
                <a:off x="572928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80" name="Shape 480"/>
              <p:cNvCxnSpPr/>
              <p:nvPr/>
            </p:nvCxnSpPr>
            <p:spPr>
              <a:xfrm>
                <a:off x="5778500" y="365126"/>
                <a:ext cx="31750" cy="0"/>
              </a:xfrm>
              <a:prstGeom prst="straightConnector1">
                <a:avLst/>
              </a:prstGeom>
              <a:noFill/>
              <a:ln w="19050" cap="flat" cmpd="sng">
                <a:solidFill>
                  <a:schemeClr val="lt1"/>
                </a:solidFill>
                <a:prstDash val="solid"/>
                <a:miter/>
                <a:headEnd type="none" w="med" len="med"/>
                <a:tailEnd type="none" w="med" len="med"/>
              </a:ln>
            </p:spPr>
          </p:cxnSp>
          <p:sp>
            <p:nvSpPr>
              <p:cNvPr id="481" name="Shape 481"/>
              <p:cNvSpPr/>
              <p:nvPr/>
            </p:nvSpPr>
            <p:spPr>
              <a:xfrm>
                <a:off x="5703887" y="496887"/>
                <a:ext cx="531811" cy="306934"/>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2" name="Shape 482"/>
              <p:cNvSpPr/>
              <p:nvPr/>
            </p:nvSpPr>
            <p:spPr>
              <a:xfrm>
                <a:off x="5703887" y="855229"/>
                <a:ext cx="531811" cy="10618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3" name="Shape 483"/>
            <p:cNvSpPr/>
            <p:nvPr/>
          </p:nvSpPr>
          <p:spPr>
            <a:xfrm>
              <a:off x="7493978" y="1876907"/>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4" name="Shape 484"/>
            <p:cNvSpPr/>
            <p:nvPr/>
          </p:nvSpPr>
          <p:spPr>
            <a:xfrm>
              <a:off x="7493978" y="20141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5" name="Shape 485"/>
            <p:cNvSpPr/>
            <p:nvPr/>
          </p:nvSpPr>
          <p:spPr>
            <a:xfrm>
              <a:off x="7488950" y="21440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6" name="Shape 486"/>
          <p:cNvSpPr/>
          <p:nvPr/>
        </p:nvSpPr>
        <p:spPr>
          <a:xfrm>
            <a:off x="1161385" y="1282396"/>
            <a:ext cx="656532" cy="588818"/>
          </a:xfrm>
          <a:custGeom>
            <a:avLst/>
            <a:gdLst/>
            <a:ahLst/>
            <a:cxnLst/>
            <a:rect l="0" t="0" r="0" b="0"/>
            <a:pathLst>
              <a:path w="120000" h="120000" extrusionOk="0">
                <a:moveTo>
                  <a:pt x="60000" y="24705"/>
                </a:moveTo>
                <a:lnTo>
                  <a:pt x="60000" y="24705"/>
                </a:lnTo>
                <a:lnTo>
                  <a:pt x="62560" y="24705"/>
                </a:lnTo>
                <a:lnTo>
                  <a:pt x="65121" y="24913"/>
                </a:lnTo>
                <a:lnTo>
                  <a:pt x="67317" y="25328"/>
                </a:lnTo>
                <a:lnTo>
                  <a:pt x="69878" y="25951"/>
                </a:lnTo>
                <a:lnTo>
                  <a:pt x="72256" y="26782"/>
                </a:lnTo>
                <a:lnTo>
                  <a:pt x="74451" y="27820"/>
                </a:lnTo>
                <a:lnTo>
                  <a:pt x="76829" y="29065"/>
                </a:lnTo>
                <a:lnTo>
                  <a:pt x="79207" y="30311"/>
                </a:lnTo>
                <a:lnTo>
                  <a:pt x="79207" y="30311"/>
                </a:lnTo>
                <a:lnTo>
                  <a:pt x="79939" y="30726"/>
                </a:lnTo>
                <a:lnTo>
                  <a:pt x="80853" y="30519"/>
                </a:lnTo>
                <a:lnTo>
                  <a:pt x="81768" y="30103"/>
                </a:lnTo>
                <a:lnTo>
                  <a:pt x="82500" y="29480"/>
                </a:lnTo>
                <a:lnTo>
                  <a:pt x="82500" y="29480"/>
                </a:lnTo>
                <a:lnTo>
                  <a:pt x="82682" y="28442"/>
                </a:lnTo>
                <a:lnTo>
                  <a:pt x="82682" y="27197"/>
                </a:lnTo>
                <a:lnTo>
                  <a:pt x="82317" y="26366"/>
                </a:lnTo>
                <a:lnTo>
                  <a:pt x="81402" y="25743"/>
                </a:lnTo>
                <a:lnTo>
                  <a:pt x="81402" y="25743"/>
                </a:lnTo>
                <a:lnTo>
                  <a:pt x="79024" y="24083"/>
                </a:lnTo>
                <a:lnTo>
                  <a:pt x="76463" y="22837"/>
                </a:lnTo>
                <a:lnTo>
                  <a:pt x="73719" y="21799"/>
                </a:lnTo>
                <a:lnTo>
                  <a:pt x="70975" y="20761"/>
                </a:lnTo>
                <a:lnTo>
                  <a:pt x="68231" y="19930"/>
                </a:lnTo>
                <a:lnTo>
                  <a:pt x="65670" y="19515"/>
                </a:lnTo>
                <a:lnTo>
                  <a:pt x="62743" y="19100"/>
                </a:lnTo>
                <a:lnTo>
                  <a:pt x="60000" y="19100"/>
                </a:lnTo>
                <a:lnTo>
                  <a:pt x="60000" y="19100"/>
                </a:lnTo>
                <a:lnTo>
                  <a:pt x="55609" y="19307"/>
                </a:lnTo>
                <a:lnTo>
                  <a:pt x="51219" y="19930"/>
                </a:lnTo>
                <a:lnTo>
                  <a:pt x="47012" y="21384"/>
                </a:lnTo>
                <a:lnTo>
                  <a:pt x="43170" y="22837"/>
                </a:lnTo>
                <a:lnTo>
                  <a:pt x="39329" y="25121"/>
                </a:lnTo>
                <a:lnTo>
                  <a:pt x="35853" y="27404"/>
                </a:lnTo>
                <a:lnTo>
                  <a:pt x="32560" y="30311"/>
                </a:lnTo>
                <a:lnTo>
                  <a:pt x="29451" y="33425"/>
                </a:lnTo>
                <a:lnTo>
                  <a:pt x="26524" y="36955"/>
                </a:lnTo>
                <a:lnTo>
                  <a:pt x="24146" y="40692"/>
                </a:lnTo>
                <a:lnTo>
                  <a:pt x="21951" y="44844"/>
                </a:lnTo>
                <a:lnTo>
                  <a:pt x="20121" y="48996"/>
                </a:lnTo>
                <a:lnTo>
                  <a:pt x="18658" y="53564"/>
                </a:lnTo>
                <a:lnTo>
                  <a:pt x="17560" y="58339"/>
                </a:lnTo>
                <a:lnTo>
                  <a:pt x="17012" y="63114"/>
                </a:lnTo>
                <a:lnTo>
                  <a:pt x="16646" y="68096"/>
                </a:lnTo>
                <a:lnTo>
                  <a:pt x="16646" y="68096"/>
                </a:lnTo>
                <a:lnTo>
                  <a:pt x="16829" y="71626"/>
                </a:lnTo>
                <a:lnTo>
                  <a:pt x="17195" y="74948"/>
                </a:lnTo>
                <a:lnTo>
                  <a:pt x="17560" y="78269"/>
                </a:lnTo>
                <a:lnTo>
                  <a:pt x="18475" y="81591"/>
                </a:lnTo>
                <a:lnTo>
                  <a:pt x="19390" y="84913"/>
                </a:lnTo>
                <a:lnTo>
                  <a:pt x="20487" y="88235"/>
                </a:lnTo>
                <a:lnTo>
                  <a:pt x="21951" y="91141"/>
                </a:lnTo>
                <a:lnTo>
                  <a:pt x="23231" y="94048"/>
                </a:lnTo>
                <a:lnTo>
                  <a:pt x="23231" y="94048"/>
                </a:lnTo>
                <a:lnTo>
                  <a:pt x="23780" y="94671"/>
                </a:lnTo>
                <a:lnTo>
                  <a:pt x="24146" y="95086"/>
                </a:lnTo>
                <a:lnTo>
                  <a:pt x="24695" y="95294"/>
                </a:lnTo>
                <a:lnTo>
                  <a:pt x="25426" y="95294"/>
                </a:lnTo>
                <a:lnTo>
                  <a:pt x="25426" y="95294"/>
                </a:lnTo>
                <a:lnTo>
                  <a:pt x="25975" y="95294"/>
                </a:lnTo>
                <a:lnTo>
                  <a:pt x="26707" y="94878"/>
                </a:lnTo>
                <a:lnTo>
                  <a:pt x="26707" y="94878"/>
                </a:lnTo>
                <a:lnTo>
                  <a:pt x="27256" y="94256"/>
                </a:lnTo>
                <a:lnTo>
                  <a:pt x="27621" y="93217"/>
                </a:lnTo>
                <a:lnTo>
                  <a:pt x="27621" y="92387"/>
                </a:lnTo>
                <a:lnTo>
                  <a:pt x="27256" y="91141"/>
                </a:lnTo>
                <a:lnTo>
                  <a:pt x="27256" y="91141"/>
                </a:lnTo>
                <a:lnTo>
                  <a:pt x="26158" y="88650"/>
                </a:lnTo>
                <a:lnTo>
                  <a:pt x="24695" y="85951"/>
                </a:lnTo>
                <a:lnTo>
                  <a:pt x="23780" y="83044"/>
                </a:lnTo>
                <a:lnTo>
                  <a:pt x="23048" y="80138"/>
                </a:lnTo>
                <a:lnTo>
                  <a:pt x="22500" y="77231"/>
                </a:lnTo>
                <a:lnTo>
                  <a:pt x="21951" y="74325"/>
                </a:lnTo>
                <a:lnTo>
                  <a:pt x="21768" y="71211"/>
                </a:lnTo>
                <a:lnTo>
                  <a:pt x="21402" y="68096"/>
                </a:lnTo>
                <a:lnTo>
                  <a:pt x="21402" y="68096"/>
                </a:lnTo>
                <a:lnTo>
                  <a:pt x="21768" y="63737"/>
                </a:lnTo>
                <a:lnTo>
                  <a:pt x="22317" y="59377"/>
                </a:lnTo>
                <a:lnTo>
                  <a:pt x="23231" y="55224"/>
                </a:lnTo>
                <a:lnTo>
                  <a:pt x="24512" y="51280"/>
                </a:lnTo>
                <a:lnTo>
                  <a:pt x="26158" y="47335"/>
                </a:lnTo>
                <a:lnTo>
                  <a:pt x="27987" y="43806"/>
                </a:lnTo>
                <a:lnTo>
                  <a:pt x="30365" y="40484"/>
                </a:lnTo>
                <a:lnTo>
                  <a:pt x="32743" y="37370"/>
                </a:lnTo>
                <a:lnTo>
                  <a:pt x="35487" y="34463"/>
                </a:lnTo>
                <a:lnTo>
                  <a:pt x="38597" y="31764"/>
                </a:lnTo>
                <a:lnTo>
                  <a:pt x="41524" y="29896"/>
                </a:lnTo>
                <a:lnTo>
                  <a:pt x="44817" y="27820"/>
                </a:lnTo>
                <a:lnTo>
                  <a:pt x="48658" y="26366"/>
                </a:lnTo>
                <a:lnTo>
                  <a:pt x="52317" y="25536"/>
                </a:lnTo>
                <a:lnTo>
                  <a:pt x="55975" y="24913"/>
                </a:lnTo>
                <a:lnTo>
                  <a:pt x="60000" y="24705"/>
                </a:lnTo>
                <a:lnTo>
                  <a:pt x="60000" y="24705"/>
                </a:lnTo>
                <a:close/>
                <a:moveTo>
                  <a:pt x="92926" y="34671"/>
                </a:moveTo>
                <a:lnTo>
                  <a:pt x="92926" y="34671"/>
                </a:lnTo>
                <a:lnTo>
                  <a:pt x="93292" y="33840"/>
                </a:lnTo>
                <a:lnTo>
                  <a:pt x="93475" y="32802"/>
                </a:lnTo>
                <a:lnTo>
                  <a:pt x="93292" y="31764"/>
                </a:lnTo>
                <a:lnTo>
                  <a:pt x="92926" y="30934"/>
                </a:lnTo>
                <a:lnTo>
                  <a:pt x="92926" y="30934"/>
                </a:lnTo>
                <a:lnTo>
                  <a:pt x="92195" y="30311"/>
                </a:lnTo>
                <a:lnTo>
                  <a:pt x="91097" y="30103"/>
                </a:lnTo>
                <a:lnTo>
                  <a:pt x="90182" y="30311"/>
                </a:lnTo>
                <a:lnTo>
                  <a:pt x="89451" y="30726"/>
                </a:lnTo>
                <a:lnTo>
                  <a:pt x="62560" y="57508"/>
                </a:lnTo>
                <a:lnTo>
                  <a:pt x="62560" y="57508"/>
                </a:lnTo>
                <a:lnTo>
                  <a:pt x="61097" y="57301"/>
                </a:lnTo>
                <a:lnTo>
                  <a:pt x="60000" y="57093"/>
                </a:lnTo>
                <a:lnTo>
                  <a:pt x="60000" y="57093"/>
                </a:lnTo>
                <a:lnTo>
                  <a:pt x="57987" y="57301"/>
                </a:lnTo>
                <a:lnTo>
                  <a:pt x="56158" y="57923"/>
                </a:lnTo>
                <a:lnTo>
                  <a:pt x="54512" y="59169"/>
                </a:lnTo>
                <a:lnTo>
                  <a:pt x="53231" y="60415"/>
                </a:lnTo>
                <a:lnTo>
                  <a:pt x="52134" y="62076"/>
                </a:lnTo>
                <a:lnTo>
                  <a:pt x="51036" y="63944"/>
                </a:lnTo>
                <a:lnTo>
                  <a:pt x="50487" y="66020"/>
                </a:lnTo>
                <a:lnTo>
                  <a:pt x="50304" y="68096"/>
                </a:lnTo>
                <a:lnTo>
                  <a:pt x="50304" y="68096"/>
                </a:lnTo>
                <a:lnTo>
                  <a:pt x="50487" y="70380"/>
                </a:lnTo>
                <a:lnTo>
                  <a:pt x="51036" y="72249"/>
                </a:lnTo>
                <a:lnTo>
                  <a:pt x="52134" y="74325"/>
                </a:lnTo>
                <a:lnTo>
                  <a:pt x="53231" y="75778"/>
                </a:lnTo>
                <a:lnTo>
                  <a:pt x="54512" y="77231"/>
                </a:lnTo>
                <a:lnTo>
                  <a:pt x="56158" y="78269"/>
                </a:lnTo>
                <a:lnTo>
                  <a:pt x="57987" y="78892"/>
                </a:lnTo>
                <a:lnTo>
                  <a:pt x="60000" y="79100"/>
                </a:lnTo>
                <a:lnTo>
                  <a:pt x="60000" y="79100"/>
                </a:lnTo>
                <a:lnTo>
                  <a:pt x="62012" y="78892"/>
                </a:lnTo>
                <a:lnTo>
                  <a:pt x="63658" y="78269"/>
                </a:lnTo>
                <a:lnTo>
                  <a:pt x="65304" y="77231"/>
                </a:lnTo>
                <a:lnTo>
                  <a:pt x="66768" y="75778"/>
                </a:lnTo>
                <a:lnTo>
                  <a:pt x="67865" y="74325"/>
                </a:lnTo>
                <a:lnTo>
                  <a:pt x="68780" y="72249"/>
                </a:lnTo>
                <a:lnTo>
                  <a:pt x="69329" y="70380"/>
                </a:lnTo>
                <a:lnTo>
                  <a:pt x="69512" y="68096"/>
                </a:lnTo>
                <a:lnTo>
                  <a:pt x="69512" y="68096"/>
                </a:lnTo>
                <a:lnTo>
                  <a:pt x="69512" y="66643"/>
                </a:lnTo>
                <a:lnTo>
                  <a:pt x="69146" y="65190"/>
                </a:lnTo>
                <a:lnTo>
                  <a:pt x="92926" y="34671"/>
                </a:lnTo>
                <a:close/>
                <a:moveTo>
                  <a:pt x="60000" y="0"/>
                </a:moveTo>
                <a:lnTo>
                  <a:pt x="60000" y="0"/>
                </a:lnTo>
                <a:lnTo>
                  <a:pt x="56890" y="0"/>
                </a:lnTo>
                <a:lnTo>
                  <a:pt x="53780" y="207"/>
                </a:lnTo>
                <a:lnTo>
                  <a:pt x="50853" y="622"/>
                </a:lnTo>
                <a:lnTo>
                  <a:pt x="47743" y="1245"/>
                </a:lnTo>
                <a:lnTo>
                  <a:pt x="44817" y="2283"/>
                </a:lnTo>
                <a:lnTo>
                  <a:pt x="42256" y="3114"/>
                </a:lnTo>
                <a:lnTo>
                  <a:pt x="39329" y="4152"/>
                </a:lnTo>
                <a:lnTo>
                  <a:pt x="36585" y="5190"/>
                </a:lnTo>
                <a:lnTo>
                  <a:pt x="33841" y="6643"/>
                </a:lnTo>
                <a:lnTo>
                  <a:pt x="31280" y="8096"/>
                </a:lnTo>
                <a:lnTo>
                  <a:pt x="28902" y="9965"/>
                </a:lnTo>
                <a:lnTo>
                  <a:pt x="26341" y="11626"/>
                </a:lnTo>
                <a:lnTo>
                  <a:pt x="23963" y="13702"/>
                </a:lnTo>
                <a:lnTo>
                  <a:pt x="21951" y="15570"/>
                </a:lnTo>
                <a:lnTo>
                  <a:pt x="19573" y="17854"/>
                </a:lnTo>
                <a:lnTo>
                  <a:pt x="17378" y="19930"/>
                </a:lnTo>
                <a:lnTo>
                  <a:pt x="15548" y="22422"/>
                </a:lnTo>
                <a:lnTo>
                  <a:pt x="13536" y="24913"/>
                </a:lnTo>
                <a:lnTo>
                  <a:pt x="11890" y="27404"/>
                </a:lnTo>
                <a:lnTo>
                  <a:pt x="10243" y="30103"/>
                </a:lnTo>
                <a:lnTo>
                  <a:pt x="8597" y="32802"/>
                </a:lnTo>
                <a:lnTo>
                  <a:pt x="7134" y="35501"/>
                </a:lnTo>
                <a:lnTo>
                  <a:pt x="5853" y="38615"/>
                </a:lnTo>
                <a:lnTo>
                  <a:pt x="4573" y="41522"/>
                </a:lnTo>
                <a:lnTo>
                  <a:pt x="3475" y="44636"/>
                </a:lnTo>
                <a:lnTo>
                  <a:pt x="2560" y="47958"/>
                </a:lnTo>
                <a:lnTo>
                  <a:pt x="1829" y="51280"/>
                </a:lnTo>
                <a:lnTo>
                  <a:pt x="1097" y="54602"/>
                </a:lnTo>
                <a:lnTo>
                  <a:pt x="548" y="57716"/>
                </a:lnTo>
                <a:lnTo>
                  <a:pt x="182" y="61038"/>
                </a:lnTo>
                <a:lnTo>
                  <a:pt x="0" y="64567"/>
                </a:lnTo>
                <a:lnTo>
                  <a:pt x="0" y="68096"/>
                </a:lnTo>
                <a:lnTo>
                  <a:pt x="0" y="68096"/>
                </a:lnTo>
                <a:lnTo>
                  <a:pt x="0" y="71833"/>
                </a:lnTo>
                <a:lnTo>
                  <a:pt x="182" y="75363"/>
                </a:lnTo>
                <a:lnTo>
                  <a:pt x="731" y="78892"/>
                </a:lnTo>
                <a:lnTo>
                  <a:pt x="1280" y="82629"/>
                </a:lnTo>
                <a:lnTo>
                  <a:pt x="2012" y="85951"/>
                </a:lnTo>
                <a:lnTo>
                  <a:pt x="2926" y="89480"/>
                </a:lnTo>
                <a:lnTo>
                  <a:pt x="4024" y="92802"/>
                </a:lnTo>
                <a:lnTo>
                  <a:pt x="5304" y="96332"/>
                </a:lnTo>
                <a:lnTo>
                  <a:pt x="6585" y="99238"/>
                </a:lnTo>
                <a:lnTo>
                  <a:pt x="8048" y="102560"/>
                </a:lnTo>
                <a:lnTo>
                  <a:pt x="9878" y="105467"/>
                </a:lnTo>
                <a:lnTo>
                  <a:pt x="11524" y="108581"/>
                </a:lnTo>
                <a:lnTo>
                  <a:pt x="13536" y="111487"/>
                </a:lnTo>
                <a:lnTo>
                  <a:pt x="15731" y="113979"/>
                </a:lnTo>
                <a:lnTo>
                  <a:pt x="17926" y="116678"/>
                </a:lnTo>
                <a:lnTo>
                  <a:pt x="20304" y="119377"/>
                </a:lnTo>
                <a:lnTo>
                  <a:pt x="20304" y="119377"/>
                </a:lnTo>
                <a:lnTo>
                  <a:pt x="21036" y="119792"/>
                </a:lnTo>
                <a:lnTo>
                  <a:pt x="21951" y="120000"/>
                </a:lnTo>
                <a:lnTo>
                  <a:pt x="97865" y="120000"/>
                </a:lnTo>
                <a:lnTo>
                  <a:pt x="97865" y="120000"/>
                </a:lnTo>
                <a:lnTo>
                  <a:pt x="98963" y="119792"/>
                </a:lnTo>
                <a:lnTo>
                  <a:pt x="99512" y="119377"/>
                </a:lnTo>
                <a:lnTo>
                  <a:pt x="99512" y="119377"/>
                </a:lnTo>
                <a:lnTo>
                  <a:pt x="102073" y="116678"/>
                </a:lnTo>
                <a:lnTo>
                  <a:pt x="104085" y="113979"/>
                </a:lnTo>
                <a:lnTo>
                  <a:pt x="106280" y="111487"/>
                </a:lnTo>
                <a:lnTo>
                  <a:pt x="108109" y="108581"/>
                </a:lnTo>
                <a:lnTo>
                  <a:pt x="110121" y="105467"/>
                </a:lnTo>
                <a:lnTo>
                  <a:pt x="111768" y="102560"/>
                </a:lnTo>
                <a:lnTo>
                  <a:pt x="113231" y="99238"/>
                </a:lnTo>
                <a:lnTo>
                  <a:pt x="114512" y="96332"/>
                </a:lnTo>
                <a:lnTo>
                  <a:pt x="115975" y="92802"/>
                </a:lnTo>
                <a:lnTo>
                  <a:pt x="116890" y="89480"/>
                </a:lnTo>
                <a:lnTo>
                  <a:pt x="117804" y="85951"/>
                </a:lnTo>
                <a:lnTo>
                  <a:pt x="118719" y="82629"/>
                </a:lnTo>
                <a:lnTo>
                  <a:pt x="119268" y="78892"/>
                </a:lnTo>
                <a:lnTo>
                  <a:pt x="119634" y="75363"/>
                </a:lnTo>
                <a:lnTo>
                  <a:pt x="119817" y="71833"/>
                </a:lnTo>
                <a:lnTo>
                  <a:pt x="120000" y="68096"/>
                </a:lnTo>
                <a:lnTo>
                  <a:pt x="120000" y="68096"/>
                </a:lnTo>
                <a:lnTo>
                  <a:pt x="119817" y="64567"/>
                </a:lnTo>
                <a:lnTo>
                  <a:pt x="119634" y="61038"/>
                </a:lnTo>
                <a:lnTo>
                  <a:pt x="119268" y="57716"/>
                </a:lnTo>
                <a:lnTo>
                  <a:pt x="118902" y="54602"/>
                </a:lnTo>
                <a:lnTo>
                  <a:pt x="117987" y="51280"/>
                </a:lnTo>
                <a:lnTo>
                  <a:pt x="117256" y="47958"/>
                </a:lnTo>
                <a:lnTo>
                  <a:pt x="116341" y="44636"/>
                </a:lnTo>
                <a:lnTo>
                  <a:pt x="115243" y="41522"/>
                </a:lnTo>
                <a:lnTo>
                  <a:pt x="113963" y="38615"/>
                </a:lnTo>
                <a:lnTo>
                  <a:pt x="112682" y="35501"/>
                </a:lnTo>
                <a:lnTo>
                  <a:pt x="111219" y="32802"/>
                </a:lnTo>
                <a:lnTo>
                  <a:pt x="109756" y="30103"/>
                </a:lnTo>
                <a:lnTo>
                  <a:pt x="107926" y="27404"/>
                </a:lnTo>
                <a:lnTo>
                  <a:pt x="106280" y="24913"/>
                </a:lnTo>
                <a:lnTo>
                  <a:pt x="104268" y="22422"/>
                </a:lnTo>
                <a:lnTo>
                  <a:pt x="102439" y="19930"/>
                </a:lnTo>
                <a:lnTo>
                  <a:pt x="100243" y="17854"/>
                </a:lnTo>
                <a:lnTo>
                  <a:pt x="98048" y="15570"/>
                </a:lnTo>
                <a:lnTo>
                  <a:pt x="95853" y="13702"/>
                </a:lnTo>
                <a:lnTo>
                  <a:pt x="93475" y="11626"/>
                </a:lnTo>
                <a:lnTo>
                  <a:pt x="90914" y="9965"/>
                </a:lnTo>
                <a:lnTo>
                  <a:pt x="88536" y="8096"/>
                </a:lnTo>
                <a:lnTo>
                  <a:pt x="85975" y="6643"/>
                </a:lnTo>
                <a:lnTo>
                  <a:pt x="83231" y="5190"/>
                </a:lnTo>
                <a:lnTo>
                  <a:pt x="80487" y="4152"/>
                </a:lnTo>
                <a:lnTo>
                  <a:pt x="77743" y="3114"/>
                </a:lnTo>
                <a:lnTo>
                  <a:pt x="74817" y="2283"/>
                </a:lnTo>
                <a:lnTo>
                  <a:pt x="72073" y="1245"/>
                </a:lnTo>
                <a:lnTo>
                  <a:pt x="69146" y="622"/>
                </a:lnTo>
                <a:lnTo>
                  <a:pt x="66036" y="207"/>
                </a:lnTo>
                <a:lnTo>
                  <a:pt x="63109" y="0"/>
                </a:lnTo>
                <a:lnTo>
                  <a:pt x="60000" y="0"/>
                </a:lnTo>
                <a:lnTo>
                  <a:pt x="60000" y="0"/>
                </a:lnTo>
                <a:close/>
                <a:moveTo>
                  <a:pt x="96951" y="114602"/>
                </a:moveTo>
                <a:lnTo>
                  <a:pt x="22865" y="114602"/>
                </a:lnTo>
                <a:lnTo>
                  <a:pt x="22865" y="114602"/>
                </a:lnTo>
                <a:lnTo>
                  <a:pt x="20670" y="112318"/>
                </a:lnTo>
                <a:lnTo>
                  <a:pt x="18841" y="109826"/>
                </a:lnTo>
                <a:lnTo>
                  <a:pt x="16829" y="107335"/>
                </a:lnTo>
                <a:lnTo>
                  <a:pt x="15182" y="104636"/>
                </a:lnTo>
                <a:lnTo>
                  <a:pt x="13536" y="101937"/>
                </a:lnTo>
                <a:lnTo>
                  <a:pt x="12073" y="99238"/>
                </a:lnTo>
                <a:lnTo>
                  <a:pt x="10609" y="96539"/>
                </a:lnTo>
                <a:lnTo>
                  <a:pt x="9512" y="93425"/>
                </a:lnTo>
                <a:lnTo>
                  <a:pt x="8231" y="90519"/>
                </a:lnTo>
                <a:lnTo>
                  <a:pt x="7317" y="87404"/>
                </a:lnTo>
                <a:lnTo>
                  <a:pt x="6585" y="84498"/>
                </a:lnTo>
                <a:lnTo>
                  <a:pt x="6036" y="81176"/>
                </a:lnTo>
                <a:lnTo>
                  <a:pt x="5487" y="78062"/>
                </a:lnTo>
                <a:lnTo>
                  <a:pt x="5121" y="74740"/>
                </a:lnTo>
                <a:lnTo>
                  <a:pt x="4756" y="71418"/>
                </a:lnTo>
                <a:lnTo>
                  <a:pt x="4573" y="68096"/>
                </a:lnTo>
                <a:lnTo>
                  <a:pt x="4573" y="68096"/>
                </a:lnTo>
                <a:lnTo>
                  <a:pt x="4756" y="64775"/>
                </a:lnTo>
                <a:lnTo>
                  <a:pt x="5121" y="61660"/>
                </a:lnTo>
                <a:lnTo>
                  <a:pt x="5487" y="58754"/>
                </a:lnTo>
                <a:lnTo>
                  <a:pt x="5853" y="55640"/>
                </a:lnTo>
                <a:lnTo>
                  <a:pt x="6402" y="52525"/>
                </a:lnTo>
                <a:lnTo>
                  <a:pt x="7134" y="49411"/>
                </a:lnTo>
                <a:lnTo>
                  <a:pt x="8048" y="46505"/>
                </a:lnTo>
                <a:lnTo>
                  <a:pt x="9146" y="43806"/>
                </a:lnTo>
                <a:lnTo>
                  <a:pt x="10243" y="40899"/>
                </a:lnTo>
                <a:lnTo>
                  <a:pt x="11341" y="38200"/>
                </a:lnTo>
                <a:lnTo>
                  <a:pt x="12804" y="35501"/>
                </a:lnTo>
                <a:lnTo>
                  <a:pt x="14085" y="33217"/>
                </a:lnTo>
                <a:lnTo>
                  <a:pt x="15731" y="30519"/>
                </a:lnTo>
                <a:lnTo>
                  <a:pt x="17378" y="28442"/>
                </a:lnTo>
                <a:lnTo>
                  <a:pt x="19207" y="25951"/>
                </a:lnTo>
                <a:lnTo>
                  <a:pt x="20853" y="23667"/>
                </a:lnTo>
                <a:lnTo>
                  <a:pt x="22865" y="21799"/>
                </a:lnTo>
                <a:lnTo>
                  <a:pt x="24695" y="19723"/>
                </a:lnTo>
                <a:lnTo>
                  <a:pt x="26890" y="17854"/>
                </a:lnTo>
                <a:lnTo>
                  <a:pt x="29085" y="15986"/>
                </a:lnTo>
                <a:lnTo>
                  <a:pt x="31280" y="14532"/>
                </a:lnTo>
                <a:lnTo>
                  <a:pt x="33658" y="12871"/>
                </a:lnTo>
                <a:lnTo>
                  <a:pt x="36036" y="11626"/>
                </a:lnTo>
                <a:lnTo>
                  <a:pt x="38597" y="10380"/>
                </a:lnTo>
                <a:lnTo>
                  <a:pt x="40975" y="9134"/>
                </a:lnTo>
                <a:lnTo>
                  <a:pt x="43536" y="8304"/>
                </a:lnTo>
                <a:lnTo>
                  <a:pt x="46097" y="7474"/>
                </a:lnTo>
                <a:lnTo>
                  <a:pt x="48841" y="6643"/>
                </a:lnTo>
                <a:lnTo>
                  <a:pt x="51402" y="6228"/>
                </a:lnTo>
                <a:lnTo>
                  <a:pt x="54329" y="5813"/>
                </a:lnTo>
                <a:lnTo>
                  <a:pt x="57073" y="5397"/>
                </a:lnTo>
                <a:lnTo>
                  <a:pt x="60000" y="5397"/>
                </a:lnTo>
                <a:lnTo>
                  <a:pt x="60000" y="5397"/>
                </a:lnTo>
                <a:lnTo>
                  <a:pt x="62743" y="5397"/>
                </a:lnTo>
                <a:lnTo>
                  <a:pt x="65670" y="5813"/>
                </a:lnTo>
                <a:lnTo>
                  <a:pt x="68231" y="6228"/>
                </a:lnTo>
                <a:lnTo>
                  <a:pt x="70975" y="6643"/>
                </a:lnTo>
                <a:lnTo>
                  <a:pt x="73719" y="7474"/>
                </a:lnTo>
                <a:lnTo>
                  <a:pt x="76280" y="8304"/>
                </a:lnTo>
                <a:lnTo>
                  <a:pt x="79024" y="9134"/>
                </a:lnTo>
                <a:lnTo>
                  <a:pt x="81402" y="10380"/>
                </a:lnTo>
                <a:lnTo>
                  <a:pt x="83780" y="11626"/>
                </a:lnTo>
                <a:lnTo>
                  <a:pt x="86341" y="12871"/>
                </a:lnTo>
                <a:lnTo>
                  <a:pt x="88719" y="14532"/>
                </a:lnTo>
                <a:lnTo>
                  <a:pt x="90731" y="15986"/>
                </a:lnTo>
                <a:lnTo>
                  <a:pt x="92926" y="17854"/>
                </a:lnTo>
                <a:lnTo>
                  <a:pt x="95121" y="19723"/>
                </a:lnTo>
                <a:lnTo>
                  <a:pt x="96951" y="21799"/>
                </a:lnTo>
                <a:lnTo>
                  <a:pt x="98963" y="23667"/>
                </a:lnTo>
                <a:lnTo>
                  <a:pt x="100792" y="25951"/>
                </a:lnTo>
                <a:lnTo>
                  <a:pt x="102621" y="28442"/>
                </a:lnTo>
                <a:lnTo>
                  <a:pt x="104085" y="30519"/>
                </a:lnTo>
                <a:lnTo>
                  <a:pt x="105731" y="33217"/>
                </a:lnTo>
                <a:lnTo>
                  <a:pt x="107195" y="35501"/>
                </a:lnTo>
                <a:lnTo>
                  <a:pt x="108658" y="38200"/>
                </a:lnTo>
                <a:lnTo>
                  <a:pt x="109756" y="40899"/>
                </a:lnTo>
                <a:lnTo>
                  <a:pt x="110853" y="43806"/>
                </a:lnTo>
                <a:lnTo>
                  <a:pt x="111951" y="46505"/>
                </a:lnTo>
                <a:lnTo>
                  <a:pt x="112682" y="49411"/>
                </a:lnTo>
                <a:lnTo>
                  <a:pt x="113414" y="52525"/>
                </a:lnTo>
                <a:lnTo>
                  <a:pt x="113963" y="55640"/>
                </a:lnTo>
                <a:lnTo>
                  <a:pt x="114512" y="58754"/>
                </a:lnTo>
                <a:lnTo>
                  <a:pt x="114878" y="61660"/>
                </a:lnTo>
                <a:lnTo>
                  <a:pt x="115243" y="64775"/>
                </a:lnTo>
                <a:lnTo>
                  <a:pt x="115243" y="68096"/>
                </a:lnTo>
                <a:lnTo>
                  <a:pt x="115243" y="68096"/>
                </a:lnTo>
                <a:lnTo>
                  <a:pt x="115243" y="71418"/>
                </a:lnTo>
                <a:lnTo>
                  <a:pt x="114695" y="74740"/>
                </a:lnTo>
                <a:lnTo>
                  <a:pt x="114512" y="78062"/>
                </a:lnTo>
                <a:lnTo>
                  <a:pt x="113963" y="81176"/>
                </a:lnTo>
                <a:lnTo>
                  <a:pt x="113231" y="84498"/>
                </a:lnTo>
                <a:lnTo>
                  <a:pt x="112500" y="87404"/>
                </a:lnTo>
                <a:lnTo>
                  <a:pt x="111402" y="90519"/>
                </a:lnTo>
                <a:lnTo>
                  <a:pt x="110487" y="93425"/>
                </a:lnTo>
                <a:lnTo>
                  <a:pt x="109207" y="96539"/>
                </a:lnTo>
                <a:lnTo>
                  <a:pt x="107743" y="99238"/>
                </a:lnTo>
                <a:lnTo>
                  <a:pt x="106463" y="101937"/>
                </a:lnTo>
                <a:lnTo>
                  <a:pt x="104634" y="104636"/>
                </a:lnTo>
                <a:lnTo>
                  <a:pt x="102987" y="107335"/>
                </a:lnTo>
                <a:lnTo>
                  <a:pt x="101158" y="109826"/>
                </a:lnTo>
                <a:lnTo>
                  <a:pt x="99146" y="112318"/>
                </a:lnTo>
                <a:lnTo>
                  <a:pt x="96951" y="114602"/>
                </a:lnTo>
                <a:lnTo>
                  <a:pt x="96951" y="114602"/>
                </a:lnTo>
                <a:close/>
                <a:moveTo>
                  <a:pt x="97317" y="43806"/>
                </a:moveTo>
                <a:lnTo>
                  <a:pt x="97317" y="43806"/>
                </a:lnTo>
                <a:lnTo>
                  <a:pt x="96768" y="42768"/>
                </a:lnTo>
                <a:lnTo>
                  <a:pt x="96036" y="42352"/>
                </a:lnTo>
                <a:lnTo>
                  <a:pt x="95121" y="42352"/>
                </a:lnTo>
                <a:lnTo>
                  <a:pt x="94024" y="42560"/>
                </a:lnTo>
                <a:lnTo>
                  <a:pt x="94024" y="42560"/>
                </a:lnTo>
                <a:lnTo>
                  <a:pt x="93292" y="43391"/>
                </a:lnTo>
                <a:lnTo>
                  <a:pt x="92926" y="44429"/>
                </a:lnTo>
                <a:lnTo>
                  <a:pt x="92926" y="45259"/>
                </a:lnTo>
                <a:lnTo>
                  <a:pt x="93292" y="46297"/>
                </a:lnTo>
                <a:lnTo>
                  <a:pt x="93292" y="46297"/>
                </a:lnTo>
                <a:lnTo>
                  <a:pt x="94390" y="48996"/>
                </a:lnTo>
                <a:lnTo>
                  <a:pt x="95487" y="51487"/>
                </a:lnTo>
                <a:lnTo>
                  <a:pt x="96402" y="54186"/>
                </a:lnTo>
                <a:lnTo>
                  <a:pt x="96951" y="56885"/>
                </a:lnTo>
                <a:lnTo>
                  <a:pt x="97500" y="59584"/>
                </a:lnTo>
                <a:lnTo>
                  <a:pt x="97865" y="62491"/>
                </a:lnTo>
                <a:lnTo>
                  <a:pt x="98231" y="65190"/>
                </a:lnTo>
                <a:lnTo>
                  <a:pt x="98231" y="68096"/>
                </a:lnTo>
                <a:lnTo>
                  <a:pt x="98231" y="68096"/>
                </a:lnTo>
                <a:lnTo>
                  <a:pt x="98231" y="71211"/>
                </a:lnTo>
                <a:lnTo>
                  <a:pt x="97865" y="74325"/>
                </a:lnTo>
                <a:lnTo>
                  <a:pt x="97500" y="77231"/>
                </a:lnTo>
                <a:lnTo>
                  <a:pt x="96768" y="80138"/>
                </a:lnTo>
                <a:lnTo>
                  <a:pt x="96036" y="83044"/>
                </a:lnTo>
                <a:lnTo>
                  <a:pt x="95121" y="85951"/>
                </a:lnTo>
                <a:lnTo>
                  <a:pt x="93841" y="88650"/>
                </a:lnTo>
                <a:lnTo>
                  <a:pt x="92560" y="91141"/>
                </a:lnTo>
                <a:lnTo>
                  <a:pt x="92560" y="91141"/>
                </a:lnTo>
                <a:lnTo>
                  <a:pt x="92195" y="92387"/>
                </a:lnTo>
                <a:lnTo>
                  <a:pt x="92195" y="93217"/>
                </a:lnTo>
                <a:lnTo>
                  <a:pt x="92560" y="94256"/>
                </a:lnTo>
                <a:lnTo>
                  <a:pt x="93292" y="94878"/>
                </a:lnTo>
                <a:lnTo>
                  <a:pt x="93292" y="94878"/>
                </a:lnTo>
                <a:lnTo>
                  <a:pt x="93841" y="95294"/>
                </a:lnTo>
                <a:lnTo>
                  <a:pt x="94390" y="95294"/>
                </a:lnTo>
                <a:lnTo>
                  <a:pt x="94390" y="95294"/>
                </a:lnTo>
                <a:lnTo>
                  <a:pt x="95121" y="95294"/>
                </a:lnTo>
                <a:lnTo>
                  <a:pt x="95670" y="95086"/>
                </a:lnTo>
                <a:lnTo>
                  <a:pt x="96219" y="94671"/>
                </a:lnTo>
                <a:lnTo>
                  <a:pt x="96585" y="94048"/>
                </a:lnTo>
                <a:lnTo>
                  <a:pt x="96585" y="94048"/>
                </a:lnTo>
                <a:lnTo>
                  <a:pt x="98048" y="91141"/>
                </a:lnTo>
                <a:lnTo>
                  <a:pt x="99512" y="88235"/>
                </a:lnTo>
                <a:lnTo>
                  <a:pt x="100609" y="84913"/>
                </a:lnTo>
                <a:lnTo>
                  <a:pt x="101341" y="81591"/>
                </a:lnTo>
                <a:lnTo>
                  <a:pt x="102256" y="78269"/>
                </a:lnTo>
                <a:lnTo>
                  <a:pt x="102804" y="74948"/>
                </a:lnTo>
                <a:lnTo>
                  <a:pt x="102987" y="71626"/>
                </a:lnTo>
                <a:lnTo>
                  <a:pt x="103170" y="68096"/>
                </a:lnTo>
                <a:lnTo>
                  <a:pt x="103170" y="68096"/>
                </a:lnTo>
                <a:lnTo>
                  <a:pt x="103170" y="64775"/>
                </a:lnTo>
                <a:lnTo>
                  <a:pt x="102804" y="61660"/>
                </a:lnTo>
                <a:lnTo>
                  <a:pt x="102439" y="58754"/>
                </a:lnTo>
                <a:lnTo>
                  <a:pt x="101524" y="55432"/>
                </a:lnTo>
                <a:lnTo>
                  <a:pt x="100792" y="52525"/>
                </a:lnTo>
                <a:lnTo>
                  <a:pt x="99878" y="49411"/>
                </a:lnTo>
                <a:lnTo>
                  <a:pt x="98780" y="46505"/>
                </a:lnTo>
                <a:lnTo>
                  <a:pt x="97317" y="43806"/>
                </a:lnTo>
                <a:lnTo>
                  <a:pt x="97317" y="43806"/>
                </a:lnTo>
                <a:close/>
              </a:path>
            </a:pathLst>
          </a:custGeom>
          <a:solidFill>
            <a:schemeClr val="lt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7" name="Shape 487"/>
          <p:cNvSpPr txBox="1"/>
          <p:nvPr/>
        </p:nvSpPr>
        <p:spPr>
          <a:xfrm>
            <a:off x="5533330" y="4906095"/>
            <a:ext cx="3616871" cy="25388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 Cornell University case study</a:t>
            </a:r>
          </a:p>
        </p:txBody>
      </p:sp>
      <p:sp>
        <p:nvSpPr>
          <p:cNvPr id="488" name="Shape 488"/>
          <p:cNvSpPr txBox="1"/>
          <p:nvPr/>
        </p:nvSpPr>
        <p:spPr>
          <a:xfrm>
            <a:off x="286559" y="2538946"/>
            <a:ext cx="2334126" cy="95397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13X </a:t>
            </a:r>
          </a:p>
          <a:p>
            <a:pPr algn="ctr">
              <a:buSzPct val="25000"/>
            </a:pPr>
            <a:r>
              <a:rPr lang="en" sz="1200">
                <a:solidFill>
                  <a:srgbClr val="1AAAF8"/>
                </a:solidFill>
                <a:latin typeface="Arial"/>
                <a:ea typeface="Arial"/>
                <a:cs typeface="Arial"/>
                <a:sym typeface="Arial"/>
              </a:rPr>
              <a:t>More software releases</a:t>
            </a:r>
          </a:p>
        </p:txBody>
      </p:sp>
      <p:sp>
        <p:nvSpPr>
          <p:cNvPr id="489" name="Shape 489"/>
          <p:cNvSpPr txBox="1"/>
          <p:nvPr/>
        </p:nvSpPr>
        <p:spPr>
          <a:xfrm>
            <a:off x="6375150" y="2522106"/>
            <a:ext cx="2326431" cy="95397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62%</a:t>
            </a:r>
          </a:p>
          <a:p>
            <a:pPr algn="ctr">
              <a:buSzPct val="25000"/>
            </a:pPr>
            <a:r>
              <a:rPr lang="en" sz="1200">
                <a:solidFill>
                  <a:schemeClr val="accent5"/>
                </a:solidFill>
                <a:latin typeface="Arial"/>
                <a:ea typeface="Arial"/>
                <a:cs typeface="Arial"/>
                <a:sym typeface="Arial"/>
              </a:rPr>
              <a:t>Report reduction in MTTR</a:t>
            </a:r>
          </a:p>
        </p:txBody>
      </p:sp>
      <p:sp>
        <p:nvSpPr>
          <p:cNvPr id="490" name="Shape 490"/>
          <p:cNvSpPr txBox="1"/>
          <p:nvPr/>
        </p:nvSpPr>
        <p:spPr>
          <a:xfrm>
            <a:off x="6372470" y="3604796"/>
            <a:ext cx="2328340" cy="113861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10X </a:t>
            </a:r>
          </a:p>
          <a:p>
            <a:pPr algn="ctr">
              <a:buSzPct val="25000"/>
            </a:pPr>
            <a:r>
              <a:rPr lang="en" sz="1200">
                <a:solidFill>
                  <a:schemeClr val="accent5"/>
                </a:solidFill>
                <a:latin typeface="Arial"/>
                <a:ea typeface="Arial"/>
                <a:cs typeface="Arial"/>
                <a:sym typeface="Arial"/>
              </a:rPr>
              <a:t>Cost reduction in maintaining existing applications</a:t>
            </a:r>
          </a:p>
        </p:txBody>
      </p:sp>
      <p:sp>
        <p:nvSpPr>
          <p:cNvPr id="491" name="Shape 491"/>
          <p:cNvSpPr/>
          <p:nvPr/>
        </p:nvSpPr>
        <p:spPr>
          <a:xfrm>
            <a:off x="192548" y="1134467"/>
            <a:ext cx="2513698"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2" name="Shape 492"/>
          <p:cNvSpPr/>
          <p:nvPr/>
        </p:nvSpPr>
        <p:spPr>
          <a:xfrm>
            <a:off x="3216889" y="1134467"/>
            <a:ext cx="2522019"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3" name="Shape 493"/>
          <p:cNvSpPr txBox="1"/>
          <p:nvPr/>
        </p:nvSpPr>
        <p:spPr>
          <a:xfrm>
            <a:off x="3337920" y="3832606"/>
            <a:ext cx="2375286" cy="953970"/>
          </a:xfrm>
          <a:prstGeom prst="rect">
            <a:avLst/>
          </a:prstGeom>
          <a:noFill/>
          <a:ln>
            <a:noFill/>
          </a:ln>
        </p:spPr>
        <p:txBody>
          <a:bodyPr lIns="91412" tIns="45693" rIns="91412" bIns="45693" anchor="t" anchorCtr="0">
            <a:noAutofit/>
          </a:bodyPr>
          <a:lstStyle/>
          <a:p>
            <a:pPr algn="ctr">
              <a:buSzPct val="25000"/>
            </a:pPr>
            <a:r>
              <a:rPr lang="en" sz="2400" b="1">
                <a:solidFill>
                  <a:schemeClr val="dk1"/>
                </a:solidFill>
                <a:latin typeface="Arial"/>
                <a:ea typeface="Arial"/>
                <a:cs typeface="Arial"/>
                <a:sym typeface="Arial"/>
              </a:rPr>
              <a:t>Eliminate</a:t>
            </a:r>
          </a:p>
          <a:p>
            <a:pPr algn="ctr">
              <a:buSzPct val="25000"/>
            </a:pPr>
            <a:r>
              <a:rPr lang="en" sz="1600">
                <a:solidFill>
                  <a:schemeClr val="dk1"/>
                </a:solidFill>
                <a:latin typeface="Arial"/>
                <a:ea typeface="Arial"/>
                <a:cs typeface="Arial"/>
                <a:sym typeface="Arial"/>
              </a:rPr>
              <a:t>“works on my machine” issues </a:t>
            </a:r>
          </a:p>
        </p:txBody>
      </p:sp>
      <p:sp>
        <p:nvSpPr>
          <p:cNvPr id="494" name="Shape 494"/>
          <p:cNvSpPr txBox="1"/>
          <p:nvPr/>
        </p:nvSpPr>
        <p:spPr>
          <a:xfrm>
            <a:off x="3337922" y="2519505"/>
            <a:ext cx="2319310" cy="1138610"/>
          </a:xfrm>
          <a:prstGeom prst="rect">
            <a:avLst/>
          </a:prstGeom>
          <a:noFill/>
          <a:ln>
            <a:noFill/>
          </a:ln>
        </p:spPr>
        <p:txBody>
          <a:bodyPr lIns="91412" tIns="45693" rIns="91412" bIns="45693" anchor="t" anchorCtr="0">
            <a:noAutofit/>
          </a:bodyPr>
          <a:lstStyle/>
          <a:p>
            <a:pPr algn="ctr">
              <a:buSzPct val="25000"/>
            </a:pPr>
            <a:r>
              <a:rPr lang="en" sz="4400" b="1">
                <a:solidFill>
                  <a:schemeClr val="dk1"/>
                </a:solidFill>
                <a:latin typeface="Arial"/>
                <a:ea typeface="Arial"/>
                <a:cs typeface="Arial"/>
                <a:sym typeface="Arial"/>
              </a:rPr>
              <a:t>41%</a:t>
            </a:r>
          </a:p>
          <a:p>
            <a:pPr algn="ctr">
              <a:buSzPct val="25000"/>
            </a:pPr>
            <a:r>
              <a:rPr lang="en" sz="1200">
                <a:solidFill>
                  <a:schemeClr val="dk1"/>
                </a:solidFill>
                <a:latin typeface="Arial"/>
                <a:ea typeface="Arial"/>
                <a:cs typeface="Arial"/>
                <a:sym typeface="Arial"/>
              </a:rPr>
              <a:t>Move workloads across private/public clouds</a:t>
            </a:r>
          </a:p>
        </p:txBody>
      </p:sp>
      <p:sp>
        <p:nvSpPr>
          <p:cNvPr id="495" name="Shape 495"/>
          <p:cNvSpPr txBox="1"/>
          <p:nvPr/>
        </p:nvSpPr>
        <p:spPr>
          <a:xfrm>
            <a:off x="293444" y="3630982"/>
            <a:ext cx="2336042" cy="113861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65% </a:t>
            </a:r>
          </a:p>
          <a:p>
            <a:pPr algn="ctr">
              <a:buSzPct val="25000"/>
            </a:pPr>
            <a:r>
              <a:rPr lang="en" sz="1200">
                <a:solidFill>
                  <a:srgbClr val="1AAAF8"/>
                </a:solidFill>
                <a:latin typeface="Arial"/>
                <a:ea typeface="Arial"/>
                <a:cs typeface="Arial"/>
                <a:sym typeface="Arial"/>
              </a:rPr>
              <a:t>Reduction in developer onboarding time</a:t>
            </a:r>
          </a:p>
        </p:txBody>
      </p:sp>
    </p:spTree>
    <p:extLst>
      <p:ext uri="{BB962C8B-B14F-4D97-AF65-F5344CB8AC3E}">
        <p14:creationId xmlns:p14="http://schemas.microsoft.com/office/powerpoint/2010/main" val="7994224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Basic Docker Commands</a:t>
            </a:r>
          </a:p>
        </p:txBody>
      </p:sp>
      <p:sp>
        <p:nvSpPr>
          <p:cNvPr id="3" name="Content Placeholder 2"/>
          <p:cNvSpPr>
            <a:spLocks noGrp="1"/>
          </p:cNvSpPr>
          <p:nvPr>
            <p:ph idx="1"/>
          </p:nvPr>
        </p:nvSpPr>
        <p:spPr>
          <a:xfrm>
            <a:off x="228600" y="885524"/>
            <a:ext cx="8686800" cy="3747199"/>
          </a:xfrm>
          <a:prstGeom prst="rect">
            <a:avLst/>
          </a:prstGeom>
        </p:spPr>
        <p:txBody>
          <a:bodyPr>
            <a:normAutofit fontScale="77500" lnSpcReduction="20000"/>
          </a:bodyPr>
          <a:lstStyle/>
          <a:p>
            <a:pPr marL="0" indent="0">
              <a:buNone/>
            </a:pPr>
            <a:r>
              <a:rPr lang="en-US" dirty="0">
                <a:latin typeface="Consolas" charset="0"/>
                <a:ea typeface="Consolas" charset="0"/>
                <a:cs typeface="Consolas" charset="0"/>
              </a:rPr>
              <a:t>$ docker pull </a:t>
            </a:r>
            <a:r>
              <a:rPr lang="en-US" dirty="0" err="1">
                <a:latin typeface="Consolas" charset="0"/>
                <a:ea typeface="Consolas" charset="0"/>
                <a:cs typeface="Consolas" charset="0"/>
              </a:rPr>
              <a:t>redis</a:t>
            </a:r>
            <a:r>
              <a:rPr lang="en-US" dirty="0">
                <a:latin typeface="Consolas" charset="0"/>
                <a:ea typeface="Consolas" charset="0"/>
                <a:cs typeface="Consolas" charset="0"/>
              </a:rPr>
              <a:t> – pulls latest </a:t>
            </a:r>
            <a:r>
              <a:rPr lang="en-US" dirty="0" err="1">
                <a:latin typeface="Consolas" charset="0"/>
                <a:ea typeface="Consolas" charset="0"/>
                <a:cs typeface="Consolas" charset="0"/>
              </a:rPr>
              <a:t>redis</a:t>
            </a:r>
            <a:r>
              <a:rPr lang="en-US" dirty="0">
                <a:latin typeface="Consolas" charset="0"/>
                <a:ea typeface="Consolas" charset="0"/>
                <a:cs typeface="Consolas" charset="0"/>
              </a:rPr>
              <a:t> image from </a:t>
            </a:r>
            <a:r>
              <a:rPr lang="en-US" dirty="0" err="1">
                <a:latin typeface="Consolas" charset="0"/>
                <a:ea typeface="Consolas" charset="0"/>
                <a:cs typeface="Consolas" charset="0"/>
              </a:rPr>
              <a:t>dockerhub</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images – lists images available on your local docker host</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run –d -–name test-</a:t>
            </a:r>
            <a:r>
              <a:rPr lang="en-US" dirty="0" err="1">
                <a:latin typeface="Consolas" charset="0"/>
                <a:ea typeface="Consolas" charset="0"/>
                <a:cs typeface="Consolas" charset="0"/>
              </a:rPr>
              <a:t>redis</a:t>
            </a:r>
            <a:r>
              <a:rPr lang="en-US" dirty="0">
                <a:latin typeface="Consolas" charset="0"/>
                <a:ea typeface="Consolas" charset="0"/>
                <a:cs typeface="Consolas" charset="0"/>
              </a:rPr>
              <a:t> </a:t>
            </a:r>
            <a:r>
              <a:rPr lang="en-US" dirty="0" err="1">
                <a:latin typeface="Consolas" charset="0"/>
                <a:ea typeface="Consolas" charset="0"/>
                <a:cs typeface="Consolas" charset="0"/>
              </a:rPr>
              <a:t>redis</a:t>
            </a:r>
            <a:r>
              <a:rPr lang="en-US" dirty="0">
                <a:latin typeface="Consolas" charset="0"/>
                <a:ea typeface="Consolas" charset="0"/>
                <a:cs typeface="Consolas" charset="0"/>
              </a:rPr>
              <a:t> – create container in detached mode (running in the background) and –-name test </a:t>
            </a:r>
            <a:r>
              <a:rPr lang="en-US" dirty="0" err="1">
                <a:latin typeface="Consolas" charset="0"/>
                <a:ea typeface="Consolas" charset="0"/>
                <a:cs typeface="Consolas" charset="0"/>
              </a:rPr>
              <a:t>redis</a:t>
            </a:r>
            <a:r>
              <a:rPr lang="en-US" dirty="0">
                <a:latin typeface="Consolas" charset="0"/>
                <a:ea typeface="Consolas" charset="0"/>
                <a:cs typeface="Consolas" charset="0"/>
              </a:rPr>
              <a:t> specifies the name of our running container</a:t>
            </a:r>
            <a:endParaRPr lang="en-GB" dirty="0">
              <a:solidFill>
                <a:srgbClr val="000000"/>
              </a:solidFill>
              <a:effectLst/>
              <a:latin typeface="Menlo" panose="020B0609030804020204" pitchFamily="49" charset="0"/>
            </a:endParaRPr>
          </a:p>
          <a:p>
            <a:pPr marL="0" indent="0">
              <a:buNone/>
            </a:pP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ps</a:t>
            </a:r>
            <a:r>
              <a:rPr lang="en-US" dirty="0">
                <a:latin typeface="Consolas" charset="0"/>
                <a:ea typeface="Consolas" charset="0"/>
                <a:cs typeface="Consolas" charset="0"/>
              </a:rPr>
              <a:t> – lists all running containers</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stop test-</a:t>
            </a:r>
            <a:r>
              <a:rPr lang="en-US" dirty="0" err="1">
                <a:latin typeface="Consolas" charset="0"/>
                <a:ea typeface="Consolas" charset="0"/>
                <a:cs typeface="Consolas" charset="0"/>
              </a:rPr>
              <a:t>redis</a:t>
            </a:r>
            <a:r>
              <a:rPr lang="en-US" dirty="0">
                <a:latin typeface="Consolas" charset="0"/>
                <a:ea typeface="Consolas" charset="0"/>
                <a:cs typeface="Consolas" charset="0"/>
              </a:rPr>
              <a:t> (or &lt;container id&gt;) - </a:t>
            </a:r>
            <a:r>
              <a:rPr lang="en-US" baseline="0" dirty="0"/>
              <a:t>stops a running container</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rm test-</a:t>
            </a:r>
            <a:r>
              <a:rPr lang="en-US" dirty="0" err="1">
                <a:latin typeface="Consolas" charset="0"/>
                <a:ea typeface="Consolas" charset="0"/>
                <a:cs typeface="Consolas" charset="0"/>
              </a:rPr>
              <a:t>redis</a:t>
            </a:r>
            <a:r>
              <a:rPr lang="en-US" dirty="0">
                <a:latin typeface="Consolas" charset="0"/>
                <a:ea typeface="Consolas" charset="0"/>
                <a:cs typeface="Consolas" charset="0"/>
              </a:rPr>
              <a:t> (or &lt;container id&gt;) – removes stopped container</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rmi</a:t>
            </a:r>
            <a:r>
              <a:rPr lang="en-US" dirty="0">
                <a:latin typeface="Consolas" charset="0"/>
                <a:ea typeface="Consolas" charset="0"/>
                <a:cs typeface="Consolas" charset="0"/>
              </a:rPr>
              <a:t> </a:t>
            </a:r>
            <a:r>
              <a:rPr lang="en-US" dirty="0" err="1">
                <a:latin typeface="Consolas" charset="0"/>
                <a:ea typeface="Consolas" charset="0"/>
                <a:cs typeface="Consolas" charset="0"/>
              </a:rPr>
              <a:t>redis</a:t>
            </a:r>
            <a:r>
              <a:rPr lang="en-US" dirty="0">
                <a:latin typeface="Consolas" charset="0"/>
                <a:ea typeface="Consolas" charset="0"/>
                <a:cs typeface="Consolas" charset="0"/>
              </a:rPr>
              <a:t> (or &lt;image id&gt;) - removes specified image</a:t>
            </a:r>
            <a:br>
              <a:rPr lang="en-US" dirty="0">
                <a:latin typeface="Consolas" charset="0"/>
                <a:ea typeface="Consolas" charset="0"/>
                <a:cs typeface="Consolas" charset="0"/>
              </a:rPr>
            </a:b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29182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17</a:t>
            </a:fld>
            <a:endParaRPr lang="en-US"/>
          </a:p>
        </p:txBody>
      </p:sp>
      <p:sp>
        <p:nvSpPr>
          <p:cNvPr id="2" name="Title 1"/>
          <p:cNvSpPr>
            <a:spLocks noGrp="1"/>
          </p:cNvSpPr>
          <p:nvPr>
            <p:ph type="title"/>
          </p:nvPr>
        </p:nvSpPr>
        <p:spPr/>
        <p:txBody>
          <a:bodyPr>
            <a:normAutofit fontScale="90000"/>
          </a:bodyPr>
          <a:lstStyle/>
          <a:p>
            <a:r>
              <a:rPr lang="en-US" dirty="0">
                <a:solidFill>
                  <a:schemeClr val="accent1"/>
                </a:solidFill>
              </a:rPr>
              <a:t>Dockerfile – Linux 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402" y="1055882"/>
            <a:ext cx="5327009" cy="3551339"/>
          </a:xfrm>
          <a:prstGeom prst="rect">
            <a:avLst/>
          </a:prstGeom>
        </p:spPr>
      </p:pic>
      <p:sp>
        <p:nvSpPr>
          <p:cNvPr id="6" name="Content Placeholder 2"/>
          <p:cNvSpPr txBox="1">
            <a:spLocks/>
          </p:cNvSpPr>
          <p:nvPr/>
        </p:nvSpPr>
        <p:spPr>
          <a:xfrm>
            <a:off x="5961213" y="1019271"/>
            <a:ext cx="3019985" cy="3624563"/>
          </a:xfrm>
          <a:prstGeom prst="rect">
            <a:avLst/>
          </a:prstGeom>
        </p:spPr>
        <p:txBody>
          <a:bodyPr vert="horz" lIns="91427" tIns="45714" rIns="91427" bIns="45714" rtlCol="0">
            <a:normAutofit fontScale="92500" lnSpcReduction="20000"/>
          </a:bodyPr>
          <a:lstStyle>
            <a:lvl1pPr marL="342900" indent="-342900" algn="l" defTabSz="914400" rtl="0" eaLnBrk="1" latinLnBrk="0" hangingPunct="1">
              <a:spcBef>
                <a:spcPct val="20000"/>
              </a:spcBef>
              <a:buClr>
                <a:schemeClr val="accent5"/>
              </a:buClr>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chemeClr val="accent5"/>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chemeClr val="accent5"/>
              </a:buClr>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dirty="0">
                <a:solidFill>
                  <a:schemeClr val="tx1"/>
                </a:solidFill>
                <a:latin typeface="+mj-lt"/>
              </a:rPr>
              <a:t>Instructions on how to build a Docker image</a:t>
            </a:r>
          </a:p>
          <a:p>
            <a:endParaRPr lang="en-US" sz="2600" dirty="0">
              <a:solidFill>
                <a:schemeClr val="tx1"/>
              </a:solidFill>
              <a:latin typeface="+mj-lt"/>
            </a:endParaRPr>
          </a:p>
          <a:p>
            <a:r>
              <a:rPr lang="en-US" sz="2600" dirty="0">
                <a:solidFill>
                  <a:schemeClr val="tx1"/>
                </a:solidFill>
                <a:latin typeface="+mj-lt"/>
              </a:rPr>
              <a:t>Looks very similar to “native” commands</a:t>
            </a:r>
          </a:p>
          <a:p>
            <a:endParaRPr lang="en-US" sz="2600" dirty="0">
              <a:solidFill>
                <a:schemeClr val="tx1"/>
              </a:solidFill>
              <a:latin typeface="+mj-lt"/>
            </a:endParaRPr>
          </a:p>
          <a:p>
            <a:r>
              <a:rPr lang="en-US" sz="2600" dirty="0">
                <a:solidFill>
                  <a:schemeClr val="tx1"/>
                </a:solidFill>
                <a:latin typeface="+mj-lt"/>
              </a:rPr>
              <a:t>Important to optimize your Dockerfile</a:t>
            </a:r>
          </a:p>
          <a:p>
            <a:endParaRPr lang="en-US" dirty="0"/>
          </a:p>
        </p:txBody>
      </p:sp>
    </p:spTree>
    <p:extLst>
      <p:ext uri="{BB962C8B-B14F-4D97-AF65-F5344CB8AC3E}">
        <p14:creationId xmlns:p14="http://schemas.microsoft.com/office/powerpoint/2010/main" val="199332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C4A8C-CC6D-B1D1-C09C-333BED76FD44}"/>
              </a:ext>
            </a:extLst>
          </p:cNvPr>
          <p:cNvSpPr>
            <a:spLocks noGrp="1"/>
          </p:cNvSpPr>
          <p:nvPr>
            <p:ph type="sldNum" sz="quarter" idx="12"/>
          </p:nvPr>
        </p:nvSpPr>
        <p:spPr/>
        <p:txBody>
          <a:bodyPr/>
          <a:lstStyle/>
          <a:p>
            <a:fld id="{ADB58DA1-B2F1-45C7-8646-C2825988B19D}" type="slidenum">
              <a:rPr lang="en-US" smtClean="0"/>
              <a:pPr/>
              <a:t>18</a:t>
            </a:fld>
            <a:endParaRPr lang="en-US" dirty="0"/>
          </a:p>
        </p:txBody>
      </p:sp>
      <p:sp>
        <p:nvSpPr>
          <p:cNvPr id="3" name="Title 2">
            <a:extLst>
              <a:ext uri="{FF2B5EF4-FFF2-40B4-BE49-F238E27FC236}">
                <a16:creationId xmlns:a16="http://schemas.microsoft.com/office/drawing/2014/main" id="{60308750-65F1-06EF-2E89-036788F631D8}"/>
              </a:ext>
            </a:extLst>
          </p:cNvPr>
          <p:cNvSpPr>
            <a:spLocks noGrp="1"/>
          </p:cNvSpPr>
          <p:nvPr>
            <p:ph type="title"/>
          </p:nvPr>
        </p:nvSpPr>
        <p:spPr>
          <a:xfrm>
            <a:off x="228600" y="270818"/>
            <a:ext cx="8686800" cy="479918"/>
          </a:xfrm>
        </p:spPr>
        <p:txBody>
          <a:bodyPr>
            <a:normAutofit fontScale="90000"/>
          </a:bodyPr>
          <a:lstStyle/>
          <a:p>
            <a:r>
              <a:rPr lang="en-GB" sz="3100" b="1" dirty="0" err="1">
                <a:effectLst/>
                <a:latin typeface="Helvetica" pitchFamily="2" charset="0"/>
              </a:rPr>
              <a:t>Dockerfile</a:t>
            </a:r>
            <a:r>
              <a:rPr lang="en-GB" sz="1800" b="1" dirty="0">
                <a:effectLst/>
                <a:latin typeface="Helvetica" pitchFamily="2" charset="0"/>
              </a:rPr>
              <a:t> </a:t>
            </a:r>
            <a:r>
              <a:rPr lang="en-GB" sz="3100" b="1" dirty="0">
                <a:effectLst/>
                <a:latin typeface="Helvetica" pitchFamily="2" charset="0"/>
              </a:rPr>
              <a:t>-</a:t>
            </a:r>
            <a:r>
              <a:rPr lang="en-GB" sz="1800" b="1" dirty="0">
                <a:effectLst/>
                <a:latin typeface="Helvetica" pitchFamily="2" charset="0"/>
              </a:rPr>
              <a:t> </a:t>
            </a:r>
            <a:r>
              <a:rPr lang="en-GB" sz="3100" b="1" dirty="0">
                <a:effectLst/>
                <a:latin typeface="Helvetica" pitchFamily="2" charset="0"/>
              </a:rPr>
              <a:t>Instructions</a:t>
            </a:r>
            <a:r>
              <a:rPr lang="en-GB" sz="1800" b="1" dirty="0">
                <a:effectLst/>
                <a:latin typeface="Helvetica" pitchFamily="2" charset="0"/>
              </a:rPr>
              <a:t> </a:t>
            </a:r>
            <a:br>
              <a:rPr lang="en-GB" dirty="0">
                <a:effectLst/>
              </a:rPr>
            </a:br>
            <a:endParaRPr lang="en-LT" dirty="0"/>
          </a:p>
        </p:txBody>
      </p:sp>
      <p:pic>
        <p:nvPicPr>
          <p:cNvPr id="7" name="Content Placeholder 6" descr="Text&#10;&#10;Description automatically generated">
            <a:extLst>
              <a:ext uri="{FF2B5EF4-FFF2-40B4-BE49-F238E27FC236}">
                <a16:creationId xmlns:a16="http://schemas.microsoft.com/office/drawing/2014/main" id="{F4D0C7C1-485F-58C3-BB0A-BF39A1CCAA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276" y="750736"/>
            <a:ext cx="6438900" cy="3427725"/>
          </a:xfrm>
        </p:spPr>
      </p:pic>
      <p:sp>
        <p:nvSpPr>
          <p:cNvPr id="9" name="TextBox 8">
            <a:extLst>
              <a:ext uri="{FF2B5EF4-FFF2-40B4-BE49-F238E27FC236}">
                <a16:creationId xmlns:a16="http://schemas.microsoft.com/office/drawing/2014/main" id="{1E9C876E-CBB6-A1D8-073F-AD91920D446F}"/>
              </a:ext>
            </a:extLst>
          </p:cNvPr>
          <p:cNvSpPr txBox="1"/>
          <p:nvPr/>
        </p:nvSpPr>
        <p:spPr>
          <a:xfrm>
            <a:off x="480349" y="4150317"/>
            <a:ext cx="4572000" cy="646331"/>
          </a:xfrm>
          <a:prstGeom prst="rect">
            <a:avLst/>
          </a:prstGeom>
          <a:noFill/>
        </p:spPr>
        <p:txBody>
          <a:bodyPr wrap="square">
            <a:spAutoFit/>
          </a:bodyPr>
          <a:lstStyle/>
          <a:p>
            <a:r>
              <a:rPr lang="en-GB" sz="1800" dirty="0">
                <a:effectLst/>
                <a:latin typeface="Helvetica" pitchFamily="2" charset="0"/>
              </a:rPr>
              <a:t>Useful documentation: </a:t>
            </a:r>
            <a:r>
              <a:rPr lang="en-GB" sz="1800" dirty="0" err="1">
                <a:solidFill>
                  <a:srgbClr val="00A0FF"/>
                </a:solidFill>
                <a:effectLst/>
                <a:latin typeface="Helvetica" pitchFamily="2" charset="0"/>
              </a:rPr>
              <a:t>docs.docker.com</a:t>
            </a:r>
            <a:r>
              <a:rPr lang="en-GB" sz="1800" dirty="0">
                <a:solidFill>
                  <a:srgbClr val="00A0FF"/>
                </a:solidFill>
                <a:effectLst/>
                <a:latin typeface="Helvetica" pitchFamily="2" charset="0"/>
              </a:rPr>
              <a:t>/reference </a:t>
            </a:r>
            <a:endParaRPr lang="en-GB" dirty="0">
              <a:effectLst/>
            </a:endParaRPr>
          </a:p>
        </p:txBody>
      </p:sp>
    </p:spTree>
    <p:extLst>
      <p:ext uri="{BB962C8B-B14F-4D97-AF65-F5344CB8AC3E}">
        <p14:creationId xmlns:p14="http://schemas.microsoft.com/office/powerpoint/2010/main" val="2433069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E03E4-121C-44CA-B4C8-AEFCA73309B7}"/>
              </a:ext>
            </a:extLst>
          </p:cNvPr>
          <p:cNvSpPr>
            <a:spLocks noGrp="1"/>
          </p:cNvSpPr>
          <p:nvPr>
            <p:ph type="sldNum" sz="quarter" idx="12"/>
          </p:nvPr>
        </p:nvSpPr>
        <p:spPr/>
        <p:txBody>
          <a:bodyPr/>
          <a:lstStyle/>
          <a:p>
            <a:fld id="{ADB58DA1-B2F1-45C7-8646-C2825988B19D}" type="slidenum">
              <a:rPr lang="en-US" smtClean="0"/>
              <a:pPr/>
              <a:t>19</a:t>
            </a:fld>
            <a:endParaRPr lang="en-US" dirty="0"/>
          </a:p>
        </p:txBody>
      </p:sp>
      <p:sp>
        <p:nvSpPr>
          <p:cNvPr id="3" name="Title 2">
            <a:extLst>
              <a:ext uri="{FF2B5EF4-FFF2-40B4-BE49-F238E27FC236}">
                <a16:creationId xmlns:a16="http://schemas.microsoft.com/office/drawing/2014/main" id="{C7E12248-6C71-CA56-FEDD-308899066888}"/>
              </a:ext>
            </a:extLst>
          </p:cNvPr>
          <p:cNvSpPr>
            <a:spLocks noGrp="1"/>
          </p:cNvSpPr>
          <p:nvPr>
            <p:ph type="title"/>
          </p:nvPr>
        </p:nvSpPr>
        <p:spPr/>
        <p:txBody>
          <a:bodyPr>
            <a:normAutofit fontScale="90000"/>
          </a:bodyPr>
          <a:lstStyle/>
          <a:p>
            <a:pPr algn="ctr"/>
            <a:r>
              <a:rPr lang="en-LT" dirty="0"/>
              <a:t>Dockerfile vs Docker Compose</a:t>
            </a:r>
          </a:p>
        </p:txBody>
      </p:sp>
      <p:sp>
        <p:nvSpPr>
          <p:cNvPr id="4" name="Content Placeholder 3">
            <a:extLst>
              <a:ext uri="{FF2B5EF4-FFF2-40B4-BE49-F238E27FC236}">
                <a16:creationId xmlns:a16="http://schemas.microsoft.com/office/drawing/2014/main" id="{786BE28B-8218-DDCF-DE95-B9583DABF7E8}"/>
              </a:ext>
            </a:extLst>
          </p:cNvPr>
          <p:cNvSpPr>
            <a:spLocks noGrp="1"/>
          </p:cNvSpPr>
          <p:nvPr>
            <p:ph idx="1"/>
          </p:nvPr>
        </p:nvSpPr>
        <p:spPr/>
        <p:txBody>
          <a:bodyPr/>
          <a:lstStyle/>
          <a:p>
            <a:pPr algn="l"/>
            <a:r>
              <a:rPr lang="en-GB" dirty="0">
                <a:latin typeface="Söhne"/>
              </a:rPr>
              <a:t>U</a:t>
            </a:r>
            <a:r>
              <a:rPr lang="en-GB" b="0" i="0" dirty="0">
                <a:effectLst/>
                <a:latin typeface="Söhne"/>
              </a:rPr>
              <a:t>se a </a:t>
            </a:r>
            <a:r>
              <a:rPr lang="en-GB" b="0" i="0" dirty="0" err="1">
                <a:effectLst/>
                <a:latin typeface="Söhne"/>
              </a:rPr>
              <a:t>Dockerfile</a:t>
            </a:r>
            <a:r>
              <a:rPr lang="en-GB" b="0" i="0" dirty="0">
                <a:effectLst/>
                <a:latin typeface="Söhne"/>
              </a:rPr>
              <a:t> when you need to create a custom image for your application, and you want to automate the process of building that image.</a:t>
            </a:r>
          </a:p>
          <a:p>
            <a:pPr algn="l"/>
            <a:endParaRPr lang="en-GB" dirty="0">
              <a:latin typeface="Söhne"/>
            </a:endParaRPr>
          </a:p>
          <a:p>
            <a:pPr algn="l"/>
            <a:r>
              <a:rPr lang="en-GB" b="0" i="0" dirty="0">
                <a:effectLst/>
                <a:latin typeface="Söhne"/>
              </a:rPr>
              <a:t> Use Docker Compose when you have an application that requires multiple services, and you want to manage them as a single entity. </a:t>
            </a:r>
          </a:p>
          <a:p>
            <a:pPr algn="l"/>
            <a:r>
              <a:rPr lang="en-GB" dirty="0">
                <a:latin typeface="Söhne"/>
              </a:rPr>
              <a:t>It’s </a:t>
            </a:r>
            <a:r>
              <a:rPr lang="en-GB" b="0" i="0" dirty="0">
                <a:effectLst/>
                <a:latin typeface="Söhne"/>
              </a:rPr>
              <a:t>worth noting that </a:t>
            </a:r>
            <a:r>
              <a:rPr lang="en-GB" b="0" i="0" dirty="0" err="1">
                <a:effectLst/>
                <a:latin typeface="Söhne"/>
              </a:rPr>
              <a:t>Dockerfile</a:t>
            </a:r>
            <a:r>
              <a:rPr lang="en-GB" b="0" i="0" dirty="0">
                <a:effectLst/>
                <a:latin typeface="Söhne"/>
              </a:rPr>
              <a:t> and Docker Compose can be used together in more complex scenarios where you need to build custom images for each service in your application and manage them as a group.</a:t>
            </a:r>
            <a:br>
              <a:rPr lang="en-GB" dirty="0"/>
            </a:br>
            <a:endParaRPr lang="en-LT" dirty="0"/>
          </a:p>
        </p:txBody>
      </p:sp>
    </p:spTree>
    <p:extLst>
      <p:ext uri="{BB962C8B-B14F-4D97-AF65-F5344CB8AC3E}">
        <p14:creationId xmlns:p14="http://schemas.microsoft.com/office/powerpoint/2010/main" val="141848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2</a:t>
            </a:fld>
            <a:endParaRPr lang="en-US" sz="900">
              <a:solidFill>
                <a:srgbClr val="797979"/>
              </a:solidFill>
              <a:latin typeface="Arial"/>
              <a:ea typeface="Arial"/>
              <a:cs typeface="Arial"/>
              <a:sym typeface="Arial"/>
            </a:endParaRPr>
          </a:p>
        </p:txBody>
      </p:sp>
      <p:sp>
        <p:nvSpPr>
          <p:cNvPr id="369" name="Shape 369"/>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solidFill>
                  <a:schemeClr val="accent1"/>
                </a:solidFill>
                <a:ea typeface="Arial"/>
                <a:cs typeface="Arial"/>
                <a:sym typeface="Arial"/>
              </a:rPr>
              <a:t>Docker </a:t>
            </a:r>
            <a:r>
              <a:rPr lang="en-US" dirty="0">
                <a:solidFill>
                  <a:schemeClr val="accent1"/>
                </a:solidFill>
                <a:ea typeface="Arial"/>
                <a:cs typeface="Arial"/>
                <a:sym typeface="Arial"/>
              </a:rPr>
              <a:t>c</a:t>
            </a:r>
            <a:r>
              <a:rPr lang="en-US" sz="3200" dirty="0">
                <a:solidFill>
                  <a:schemeClr val="accent1"/>
                </a:solidFill>
                <a:ea typeface="Arial"/>
                <a:cs typeface="Arial"/>
                <a:sym typeface="Arial"/>
              </a:rPr>
              <a:t>ontainers are NOT VMs</a:t>
            </a:r>
          </a:p>
        </p:txBody>
      </p:sp>
      <p:sp>
        <p:nvSpPr>
          <p:cNvPr id="370" name="Shape 370"/>
          <p:cNvSpPr txBox="1">
            <a:spLocks noGrp="1"/>
          </p:cNvSpPr>
          <p:nvPr>
            <p:ph type="body" sz="quarter" idx="13"/>
          </p:nvPr>
        </p:nvSpPr>
        <p:spPr>
          <a:xfrm>
            <a:off x="228600" y="988143"/>
            <a:ext cx="8686800" cy="1504799"/>
          </a:xfrm>
          <a:prstGeom prst="rect">
            <a:avLst/>
          </a:prstGeom>
          <a:noFill/>
          <a:ln>
            <a:noFill/>
          </a:ln>
        </p:spPr>
        <p:txBody>
          <a:bodyPr lIns="91412" tIns="91412" rIns="91412" bIns="91412" anchor="t" anchorCtr="0">
            <a:noAutofit/>
          </a:bodyPr>
          <a:lstStyle/>
          <a:p>
            <a:pPr marL="470135" indent="-342900">
              <a:buClr>
                <a:schemeClr val="accent1"/>
              </a:buClr>
              <a:buSzPct val="100000"/>
              <a:buFont typeface="Arial" charset="0"/>
              <a:buChar char="•"/>
            </a:pPr>
            <a:r>
              <a:rPr lang="en-US" sz="2353" dirty="0">
                <a:solidFill>
                  <a:schemeClr val="tx1"/>
                </a:solidFill>
                <a:ea typeface="Arial"/>
                <a:cs typeface="Arial"/>
                <a:sym typeface="Arial"/>
              </a:rPr>
              <a:t>Easy connection to make</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architectures</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benefits</a:t>
            </a:r>
          </a:p>
        </p:txBody>
      </p:sp>
    </p:spTree>
    <p:extLst>
      <p:ext uri="{BB962C8B-B14F-4D97-AF65-F5344CB8AC3E}">
        <p14:creationId xmlns:p14="http://schemas.microsoft.com/office/powerpoint/2010/main" val="109861437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99D288-71F3-2A1D-C543-3F4007D6D922}"/>
              </a:ext>
            </a:extLst>
          </p:cNvPr>
          <p:cNvSpPr>
            <a:spLocks noGrp="1"/>
          </p:cNvSpPr>
          <p:nvPr>
            <p:ph type="sldNum" sz="quarter" idx="12"/>
          </p:nvPr>
        </p:nvSpPr>
        <p:spPr/>
        <p:txBody>
          <a:bodyPr/>
          <a:lstStyle/>
          <a:p>
            <a:fld id="{ADB58DA1-B2F1-45C7-8646-C2825988B19D}" type="slidenum">
              <a:rPr lang="en-US" smtClean="0"/>
              <a:pPr/>
              <a:t>20</a:t>
            </a:fld>
            <a:endParaRPr lang="en-US" dirty="0"/>
          </a:p>
        </p:txBody>
      </p:sp>
      <p:sp>
        <p:nvSpPr>
          <p:cNvPr id="3" name="Title 2">
            <a:extLst>
              <a:ext uri="{FF2B5EF4-FFF2-40B4-BE49-F238E27FC236}">
                <a16:creationId xmlns:a16="http://schemas.microsoft.com/office/drawing/2014/main" id="{D5B99C49-FF6E-52A9-99C7-CD4F622DE6F5}"/>
              </a:ext>
            </a:extLst>
          </p:cNvPr>
          <p:cNvSpPr>
            <a:spLocks noGrp="1"/>
          </p:cNvSpPr>
          <p:nvPr>
            <p:ph type="title"/>
          </p:nvPr>
        </p:nvSpPr>
        <p:spPr/>
        <p:txBody>
          <a:bodyPr>
            <a:normAutofit fontScale="90000"/>
          </a:bodyPr>
          <a:lstStyle/>
          <a:p>
            <a:pPr algn="ctr"/>
            <a:r>
              <a:rPr lang="en-LT" dirty="0"/>
              <a:t>Kubernetes</a:t>
            </a:r>
          </a:p>
        </p:txBody>
      </p:sp>
      <p:sp>
        <p:nvSpPr>
          <p:cNvPr id="4" name="Content Placeholder 3">
            <a:extLst>
              <a:ext uri="{FF2B5EF4-FFF2-40B4-BE49-F238E27FC236}">
                <a16:creationId xmlns:a16="http://schemas.microsoft.com/office/drawing/2014/main" id="{099D97A0-ED52-0C31-BF33-68865217BCFE}"/>
              </a:ext>
            </a:extLst>
          </p:cNvPr>
          <p:cNvSpPr>
            <a:spLocks noGrp="1"/>
          </p:cNvSpPr>
          <p:nvPr>
            <p:ph idx="1"/>
          </p:nvPr>
        </p:nvSpPr>
        <p:spPr>
          <a:xfrm>
            <a:off x="228600" y="753762"/>
            <a:ext cx="8686800" cy="3878961"/>
          </a:xfrm>
        </p:spPr>
        <p:txBody>
          <a:bodyPr/>
          <a:lstStyle/>
          <a:p>
            <a:r>
              <a:rPr lang="en-GB" sz="1800" b="1" dirty="0">
                <a:effectLst/>
                <a:latin typeface="SegoeUI"/>
              </a:rPr>
              <a:t>What is Kubernetes? </a:t>
            </a:r>
            <a:endParaRPr lang="en-GB" dirty="0"/>
          </a:p>
          <a:p>
            <a:r>
              <a:rPr lang="en-GB" sz="1800" dirty="0">
                <a:effectLst/>
                <a:latin typeface="SegoeUI"/>
              </a:rPr>
              <a:t>Kubernetes is an open source orchestration tool developed by Google for managing micro- services or containerized applications across a distributed cluster of nodes. </a:t>
            </a:r>
            <a:endParaRPr lang="en-GB" dirty="0"/>
          </a:p>
          <a:p>
            <a:r>
              <a:rPr lang="en-GB" sz="1800" dirty="0">
                <a:effectLst/>
                <a:latin typeface="SegoeUI"/>
              </a:rPr>
              <a:t>Kubernetes provides highly resilient infrastructure with zero downtime deployment capabilities, automatic rollback, scaling, and self-healing of containers (which consists of auto-placement, auto-restart, auto-replication, and scaling of containers on the basis of CPU usage). </a:t>
            </a:r>
            <a:endParaRPr lang="en-GB" dirty="0"/>
          </a:p>
          <a:p>
            <a:r>
              <a:rPr lang="en-GB" sz="1800" dirty="0">
                <a:effectLst/>
                <a:latin typeface="SegoeUI"/>
              </a:rPr>
              <a:t>Kubernetes created from Borg &amp; Omega projects by google as they use it to orchestrate they data </a:t>
            </a:r>
            <a:r>
              <a:rPr lang="en-GB" sz="1800" dirty="0" err="1">
                <a:effectLst/>
                <a:latin typeface="SegoeUI"/>
              </a:rPr>
              <a:t>center</a:t>
            </a:r>
            <a:r>
              <a:rPr lang="en-GB" sz="1800" dirty="0">
                <a:effectLst/>
                <a:latin typeface="SegoeUI"/>
              </a:rPr>
              <a:t> since 2003. </a:t>
            </a:r>
            <a:endParaRPr lang="en-GB" dirty="0"/>
          </a:p>
          <a:p>
            <a:r>
              <a:rPr lang="en-GB" sz="1800" dirty="0">
                <a:effectLst/>
                <a:latin typeface="SegoeUI"/>
              </a:rPr>
              <a:t>Google open-sourced </a:t>
            </a:r>
            <a:r>
              <a:rPr lang="en-GB" sz="1800" dirty="0" err="1">
                <a:effectLst/>
                <a:latin typeface="SegoeUI"/>
              </a:rPr>
              <a:t>kubernetes</a:t>
            </a:r>
            <a:r>
              <a:rPr lang="en-GB" sz="1800" dirty="0">
                <a:effectLst/>
                <a:latin typeface="SegoeUI"/>
              </a:rPr>
              <a:t> at 2014. </a:t>
            </a:r>
            <a:endParaRPr lang="en-GB" dirty="0"/>
          </a:p>
        </p:txBody>
      </p:sp>
    </p:spTree>
    <p:extLst>
      <p:ext uri="{BB962C8B-B14F-4D97-AF65-F5344CB8AC3E}">
        <p14:creationId xmlns:p14="http://schemas.microsoft.com/office/powerpoint/2010/main" val="15747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5E7BE8-6B6E-771C-7318-85771B53A3E2}"/>
              </a:ext>
            </a:extLst>
          </p:cNvPr>
          <p:cNvSpPr>
            <a:spLocks noGrp="1"/>
          </p:cNvSpPr>
          <p:nvPr>
            <p:ph type="sldNum" sz="quarter" idx="12"/>
          </p:nvPr>
        </p:nvSpPr>
        <p:spPr/>
        <p:txBody>
          <a:bodyPr/>
          <a:lstStyle/>
          <a:p>
            <a:fld id="{ADB58DA1-B2F1-45C7-8646-C2825988B19D}" type="slidenum">
              <a:rPr lang="en-US" smtClean="0"/>
              <a:pPr/>
              <a:t>21</a:t>
            </a:fld>
            <a:endParaRPr lang="en-US" dirty="0"/>
          </a:p>
        </p:txBody>
      </p:sp>
      <p:sp>
        <p:nvSpPr>
          <p:cNvPr id="4" name="Content Placeholder 3">
            <a:extLst>
              <a:ext uri="{FF2B5EF4-FFF2-40B4-BE49-F238E27FC236}">
                <a16:creationId xmlns:a16="http://schemas.microsoft.com/office/drawing/2014/main" id="{500DEE99-F944-8C8C-40FF-05ACE3BC85CF}"/>
              </a:ext>
            </a:extLst>
          </p:cNvPr>
          <p:cNvSpPr>
            <a:spLocks noGrp="1"/>
          </p:cNvSpPr>
          <p:nvPr>
            <p:ph idx="1"/>
          </p:nvPr>
        </p:nvSpPr>
        <p:spPr>
          <a:xfrm>
            <a:off x="228600" y="101153"/>
            <a:ext cx="8686800" cy="4531570"/>
          </a:xfrm>
        </p:spPr>
        <p:txBody>
          <a:bodyPr/>
          <a:lstStyle/>
          <a:p>
            <a:r>
              <a:rPr lang="en-GB" sz="1800" b="1" dirty="0">
                <a:effectLst/>
                <a:latin typeface="SegoeUI"/>
              </a:rPr>
              <a:t>What Orchestration Do? </a:t>
            </a:r>
            <a:endParaRPr lang="en-GB" dirty="0"/>
          </a:p>
          <a:p>
            <a:pPr>
              <a:buFont typeface="Arial" panose="020B0604020202020204" pitchFamily="34" charset="0"/>
              <a:buChar char="•"/>
            </a:pPr>
            <a:r>
              <a:rPr lang="en-GB" sz="1800" dirty="0">
                <a:effectLst/>
                <a:latin typeface="SegoeUI"/>
              </a:rPr>
              <a:t>Configuring and scheduling of containers. </a:t>
            </a:r>
            <a:endParaRPr lang="en-GB" dirty="0">
              <a:effectLst/>
            </a:endParaRPr>
          </a:p>
          <a:p>
            <a:pPr>
              <a:buFont typeface="Arial" panose="020B0604020202020204" pitchFamily="34" charset="0"/>
              <a:buChar char="•"/>
            </a:pPr>
            <a:r>
              <a:rPr lang="en-GB" sz="1800" dirty="0">
                <a:effectLst/>
                <a:latin typeface="SegoeUI"/>
              </a:rPr>
              <a:t>Provisioning and deployments of containers. </a:t>
            </a:r>
            <a:endParaRPr lang="en-GB" dirty="0">
              <a:effectLst/>
            </a:endParaRPr>
          </a:p>
          <a:p>
            <a:pPr>
              <a:buFont typeface="Arial" panose="020B0604020202020204" pitchFamily="34" charset="0"/>
              <a:buChar char="•"/>
            </a:pPr>
            <a:r>
              <a:rPr lang="en-GB" sz="1800" dirty="0">
                <a:effectLst/>
                <a:latin typeface="SegoeUI"/>
              </a:rPr>
              <a:t>High Availability of containers. </a:t>
            </a:r>
            <a:endParaRPr lang="en-GB" dirty="0">
              <a:effectLst/>
            </a:endParaRPr>
          </a:p>
          <a:p>
            <a:pPr>
              <a:buFont typeface="Arial" panose="020B0604020202020204" pitchFamily="34" charset="0"/>
              <a:buChar char="•"/>
            </a:pPr>
            <a:r>
              <a:rPr lang="en-GB" sz="1800" dirty="0">
                <a:effectLst/>
                <a:latin typeface="SegoeUI"/>
              </a:rPr>
              <a:t>Configuration of the applications that run in containers. </a:t>
            </a:r>
            <a:endParaRPr lang="en-GB" dirty="0">
              <a:effectLst/>
            </a:endParaRPr>
          </a:p>
          <a:p>
            <a:pPr>
              <a:buFont typeface="Arial" panose="020B0604020202020204" pitchFamily="34" charset="0"/>
              <a:buChar char="•"/>
            </a:pPr>
            <a:r>
              <a:rPr lang="en-GB" sz="1800" dirty="0">
                <a:effectLst/>
                <a:latin typeface="SymbolMT"/>
              </a:rPr>
              <a:t> </a:t>
            </a:r>
            <a:r>
              <a:rPr lang="en-GB" sz="1800" dirty="0">
                <a:effectLst/>
                <a:latin typeface="SegoeUI"/>
              </a:rPr>
              <a:t>Scaling of containers to equally balance the application workloads across infrastructure. </a:t>
            </a:r>
            <a:endParaRPr lang="en-GB" dirty="0">
              <a:effectLst/>
            </a:endParaRPr>
          </a:p>
          <a:p>
            <a:pPr>
              <a:buFont typeface="Arial" panose="020B0604020202020204" pitchFamily="34" charset="0"/>
              <a:buChar char="•"/>
            </a:pPr>
            <a:r>
              <a:rPr lang="en-GB" sz="1800" dirty="0">
                <a:effectLst/>
                <a:latin typeface="SegoeUI"/>
              </a:rPr>
              <a:t>Allocation of HW resources between containers. </a:t>
            </a:r>
            <a:endParaRPr lang="en-GB" dirty="0">
              <a:effectLst/>
            </a:endParaRPr>
          </a:p>
          <a:p>
            <a:pPr>
              <a:buFont typeface="Arial" panose="020B0604020202020204" pitchFamily="34" charset="0"/>
              <a:buChar char="•"/>
            </a:pPr>
            <a:r>
              <a:rPr lang="en-GB" sz="1800" dirty="0">
                <a:effectLst/>
                <a:latin typeface="SegoeUI"/>
              </a:rPr>
              <a:t>Load balancing, traffic routing and service discovery of containers. </a:t>
            </a:r>
            <a:endParaRPr lang="en-GB" dirty="0">
              <a:effectLst/>
            </a:endParaRPr>
          </a:p>
          <a:p>
            <a:pPr>
              <a:buFont typeface="Arial" panose="020B0604020202020204" pitchFamily="34" charset="0"/>
              <a:buChar char="•"/>
            </a:pPr>
            <a:r>
              <a:rPr lang="en-GB" sz="1800" dirty="0">
                <a:effectLst/>
                <a:latin typeface="SegoeUI"/>
              </a:rPr>
              <a:t>Health monitoring of containers. </a:t>
            </a:r>
            <a:endParaRPr lang="en-GB" dirty="0">
              <a:effectLst/>
            </a:endParaRPr>
          </a:p>
          <a:p>
            <a:pPr>
              <a:buFont typeface="Arial" panose="020B0604020202020204" pitchFamily="34" charset="0"/>
              <a:buChar char="•"/>
            </a:pPr>
            <a:r>
              <a:rPr lang="en-GB" sz="1800" dirty="0">
                <a:effectLst/>
                <a:latin typeface="SymbolMT"/>
              </a:rPr>
              <a:t> </a:t>
            </a:r>
            <a:r>
              <a:rPr lang="en-GB" sz="1800" dirty="0">
                <a:effectLst/>
                <a:latin typeface="SegoeUI"/>
              </a:rPr>
              <a:t>Securing the interactions between containers. </a:t>
            </a:r>
            <a:endParaRPr lang="en-GB" dirty="0">
              <a:effectLst/>
            </a:endParaRPr>
          </a:p>
          <a:p>
            <a:endParaRPr lang="en-LT" dirty="0"/>
          </a:p>
        </p:txBody>
      </p:sp>
    </p:spTree>
    <p:extLst>
      <p:ext uri="{BB962C8B-B14F-4D97-AF65-F5344CB8AC3E}">
        <p14:creationId xmlns:p14="http://schemas.microsoft.com/office/powerpoint/2010/main" val="1711141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4DB047-452D-7F71-80A7-C322622F553F}"/>
              </a:ext>
            </a:extLst>
          </p:cNvPr>
          <p:cNvSpPr>
            <a:spLocks noGrp="1"/>
          </p:cNvSpPr>
          <p:nvPr>
            <p:ph type="sldNum" sz="quarter" idx="12"/>
          </p:nvPr>
        </p:nvSpPr>
        <p:spPr/>
        <p:txBody>
          <a:bodyPr/>
          <a:lstStyle/>
          <a:p>
            <a:fld id="{ADB58DA1-B2F1-45C7-8646-C2825988B19D}" type="slidenum">
              <a:rPr lang="en-US" smtClean="0"/>
              <a:pPr/>
              <a:t>22</a:t>
            </a:fld>
            <a:endParaRPr lang="en-US" dirty="0"/>
          </a:p>
        </p:txBody>
      </p:sp>
      <p:sp>
        <p:nvSpPr>
          <p:cNvPr id="4" name="Content Placeholder 3">
            <a:extLst>
              <a:ext uri="{FF2B5EF4-FFF2-40B4-BE49-F238E27FC236}">
                <a16:creationId xmlns:a16="http://schemas.microsoft.com/office/drawing/2014/main" id="{771733BE-7422-5852-3367-271180983E15}"/>
              </a:ext>
            </a:extLst>
          </p:cNvPr>
          <p:cNvSpPr>
            <a:spLocks noGrp="1"/>
          </p:cNvSpPr>
          <p:nvPr>
            <p:ph idx="1"/>
          </p:nvPr>
        </p:nvSpPr>
        <p:spPr>
          <a:xfrm>
            <a:off x="228600" y="101153"/>
            <a:ext cx="3614195" cy="3442220"/>
          </a:xfrm>
        </p:spPr>
        <p:txBody>
          <a:bodyPr/>
          <a:lstStyle/>
          <a:p>
            <a:pPr marL="0" indent="0">
              <a:buNone/>
            </a:pPr>
            <a:r>
              <a:rPr lang="en-GB" sz="1600" b="1" dirty="0">
                <a:effectLst/>
                <a:latin typeface="SegoeUI"/>
              </a:rPr>
              <a:t>Container Orchestrator </a:t>
            </a:r>
            <a:endParaRPr lang="en-GB" sz="1800" b="1" dirty="0"/>
          </a:p>
          <a:p>
            <a:pPr marL="0" indent="0">
              <a:buNone/>
            </a:pPr>
            <a:r>
              <a:rPr lang="en-GB" sz="1100" dirty="0">
                <a:effectLst/>
                <a:latin typeface="Segoe UI" panose="020B0502040204020203" pitchFamily="34" charset="0"/>
                <a:cs typeface="Segoe UI" panose="020B0502040204020203" pitchFamily="34" charset="0"/>
              </a:rPr>
              <a:t>Docker Swarm </a:t>
            </a:r>
            <a:endParaRPr lang="en-GB" sz="1100" dirty="0">
              <a:latin typeface="Segoe UI" panose="020B0502040204020203" pitchFamily="34" charset="0"/>
              <a:cs typeface="Segoe UI" panose="020B0502040204020203" pitchFamily="34" charset="0"/>
            </a:endParaRPr>
          </a:p>
          <a:p>
            <a:pPr marL="0" indent="0">
              <a:buNone/>
            </a:pPr>
            <a:r>
              <a:rPr lang="en-GB" sz="1100" dirty="0">
                <a:effectLst/>
                <a:latin typeface="Segoe UI" panose="020B0502040204020203" pitchFamily="34" charset="0"/>
                <a:cs typeface="Segoe UI" panose="020B0502040204020203" pitchFamily="34" charset="0"/>
              </a:rPr>
              <a:t>Mesos (Mesos Sphere) </a:t>
            </a:r>
            <a:endParaRPr lang="en-GB" sz="1100" dirty="0">
              <a:latin typeface="Segoe UI" panose="020B0502040204020203" pitchFamily="34" charset="0"/>
              <a:cs typeface="Segoe UI" panose="020B0502040204020203" pitchFamily="34" charset="0"/>
            </a:endParaRPr>
          </a:p>
          <a:p>
            <a:pPr marL="0" indent="0">
              <a:buNone/>
            </a:pPr>
            <a:r>
              <a:rPr lang="en-GB" sz="1100" dirty="0">
                <a:effectLst/>
                <a:latin typeface="Segoe UI" panose="020B0502040204020203" pitchFamily="34" charset="0"/>
                <a:cs typeface="Segoe UI" panose="020B0502040204020203" pitchFamily="34" charset="0"/>
              </a:rPr>
              <a:t>Normand</a:t>
            </a:r>
          </a:p>
          <a:p>
            <a:pPr marL="0" indent="0">
              <a:buNone/>
            </a:pPr>
            <a:r>
              <a:rPr lang="en-GB" sz="1100" dirty="0">
                <a:effectLst/>
                <a:latin typeface="Segoe UI" panose="020B0502040204020203" pitchFamily="34" charset="0"/>
                <a:cs typeface="Segoe UI" panose="020B0502040204020203" pitchFamily="34" charset="0"/>
              </a:rPr>
              <a:t>Cloud Foundry </a:t>
            </a:r>
            <a:endParaRPr lang="en-GB" sz="1100" dirty="0">
              <a:latin typeface="Segoe UI" panose="020B0502040204020203" pitchFamily="34" charset="0"/>
              <a:cs typeface="Segoe UI" panose="020B0502040204020203" pitchFamily="34" charset="0"/>
            </a:endParaRPr>
          </a:p>
          <a:p>
            <a:pPr marL="0" indent="0">
              <a:buNone/>
            </a:pPr>
            <a:r>
              <a:rPr lang="en-GB" sz="1100" dirty="0">
                <a:effectLst/>
                <a:latin typeface="Segoe UI" panose="020B0502040204020203" pitchFamily="34" charset="0"/>
                <a:cs typeface="Segoe UI" panose="020B0502040204020203" pitchFamily="34" charset="0"/>
              </a:rPr>
              <a:t>Cattel </a:t>
            </a:r>
          </a:p>
          <a:p>
            <a:pPr marL="0" indent="0">
              <a:buNone/>
            </a:pPr>
            <a:r>
              <a:rPr lang="en-GB" sz="1100" dirty="0">
                <a:effectLst/>
                <a:latin typeface="Segoe UI" panose="020B0502040204020203" pitchFamily="34" charset="0"/>
                <a:cs typeface="Segoe UI" panose="020B0502040204020203" pitchFamily="34" charset="0"/>
              </a:rPr>
              <a:t>Cloud (Azure, Amazon, Google, Alibaba, IBM) </a:t>
            </a:r>
            <a:endParaRPr lang="en-GB" sz="1100" dirty="0">
              <a:latin typeface="Segoe UI" panose="020B0502040204020203" pitchFamily="34" charset="0"/>
              <a:cs typeface="Segoe UI" panose="020B0502040204020203" pitchFamily="34" charset="0"/>
            </a:endParaRPr>
          </a:p>
        </p:txBody>
      </p:sp>
      <p:pic>
        <p:nvPicPr>
          <p:cNvPr id="8" name="Picture 7" descr="Graphical user interface, diagram, text&#10;&#10;Description automatically generated">
            <a:extLst>
              <a:ext uri="{FF2B5EF4-FFF2-40B4-BE49-F238E27FC236}">
                <a16:creationId xmlns:a16="http://schemas.microsoft.com/office/drawing/2014/main" id="{B2132B80-049F-C849-F467-BA9D64CDA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651" y="1610808"/>
            <a:ext cx="5760452" cy="2983448"/>
          </a:xfrm>
          <a:prstGeom prst="rect">
            <a:avLst/>
          </a:prstGeom>
        </p:spPr>
      </p:pic>
      <p:sp>
        <p:nvSpPr>
          <p:cNvPr id="9" name="Content Placeholder 3">
            <a:extLst>
              <a:ext uri="{FF2B5EF4-FFF2-40B4-BE49-F238E27FC236}">
                <a16:creationId xmlns:a16="http://schemas.microsoft.com/office/drawing/2014/main" id="{10C87AE2-0385-692D-1E31-E38C6A4D1E90}"/>
              </a:ext>
            </a:extLst>
          </p:cNvPr>
          <p:cNvSpPr txBox="1">
            <a:spLocks/>
          </p:cNvSpPr>
          <p:nvPr/>
        </p:nvSpPr>
        <p:spPr>
          <a:xfrm>
            <a:off x="4399344" y="0"/>
            <a:ext cx="4744655" cy="3981691"/>
          </a:xfrm>
          <a:prstGeom prst="rect">
            <a:avLst/>
          </a:prstGeom>
        </p:spPr>
        <p:txBody>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0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Wingdings" panose="05000000000000000000" pitchFamily="2" charset="2"/>
              <a:buChar char="Ø"/>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100" b="1" dirty="0">
                <a:latin typeface="Segoe UI" panose="020B0502040204020203" pitchFamily="34" charset="0"/>
                <a:cs typeface="Segoe UI" panose="020B0502040204020203" pitchFamily="34" charset="0"/>
              </a:rPr>
              <a:t>Kubernetes</a:t>
            </a:r>
            <a:r>
              <a:rPr lang="en-GB" sz="1100" dirty="0">
                <a:latin typeface="Segoe UI" panose="020B0502040204020203" pitchFamily="34" charset="0"/>
                <a:cs typeface="Segoe UI" panose="020B0502040204020203" pitchFamily="34" charset="0"/>
              </a:rPr>
              <a:t> </a:t>
            </a:r>
            <a:r>
              <a:rPr lang="en-GB" sz="1100" b="1" dirty="0">
                <a:latin typeface="Segoe UI" panose="020B0502040204020203" pitchFamily="34" charset="0"/>
                <a:cs typeface="Segoe UI" panose="020B0502040204020203" pitchFamily="34" charset="0"/>
              </a:rPr>
              <a:t>Components and Architecture </a:t>
            </a:r>
          </a:p>
          <a:p>
            <a:pPr marL="0" indent="0">
              <a:buFont typeface="Arial" panose="020B0604020202020204" pitchFamily="34" charset="0"/>
              <a:buNone/>
            </a:pPr>
            <a:r>
              <a:rPr lang="en-GB" sz="1100" b="1" dirty="0">
                <a:latin typeface="Segoe UI" panose="020B0502040204020203" pitchFamily="34" charset="0"/>
                <a:cs typeface="Segoe UI" panose="020B0502040204020203" pitchFamily="34" charset="0"/>
              </a:rPr>
              <a:t>8s Master Node</a:t>
            </a:r>
            <a:r>
              <a:rPr lang="en-GB" sz="1100" dirty="0">
                <a:latin typeface="Segoe UI" panose="020B0502040204020203" pitchFamily="34" charset="0"/>
                <a:cs typeface="Segoe UI" panose="020B0502040204020203" pitchFamily="34" charset="0"/>
              </a:rPr>
              <a:t>: the master server that will create the cluster and it has all the components and service that manage, plan, schedule and monitor all the worker nodes. </a:t>
            </a:r>
          </a:p>
          <a:p>
            <a:pPr marL="0" indent="0">
              <a:buFont typeface="Arial" panose="020B0604020202020204" pitchFamily="34" charset="0"/>
              <a:buNone/>
            </a:pPr>
            <a:r>
              <a:rPr lang="en-GB" sz="1100" b="1" dirty="0">
                <a:latin typeface="Segoe UI" panose="020B0502040204020203" pitchFamily="34" charset="0"/>
                <a:cs typeface="Segoe UI" panose="020B0502040204020203" pitchFamily="34" charset="0"/>
              </a:rPr>
              <a:t>Worker Node</a:t>
            </a:r>
            <a:r>
              <a:rPr lang="en-GB" sz="1100" dirty="0">
                <a:latin typeface="Segoe UI" panose="020B0502040204020203" pitchFamily="34" charset="0"/>
                <a:cs typeface="Segoe UI" panose="020B0502040204020203" pitchFamily="34" charset="0"/>
              </a:rPr>
              <a:t>: the server that has host the applications as Pods and containers. </a:t>
            </a:r>
          </a:p>
          <a:p>
            <a:pPr marL="0" indent="0">
              <a:buFont typeface="Arial" panose="020B0604020202020204" pitchFamily="34" charset="0"/>
              <a:buNone/>
            </a:pPr>
            <a:r>
              <a:rPr lang="en-GB" sz="1100" dirty="0">
                <a:latin typeface="Segoe UI" panose="020B0502040204020203" pitchFamily="34" charset="0"/>
                <a:cs typeface="Segoe UI" panose="020B0502040204020203" pitchFamily="34" charset="0"/>
              </a:rPr>
              <a:t>Can make more than master server to make HA for the K8s components </a:t>
            </a:r>
          </a:p>
          <a:p>
            <a:pPr marL="0" indent="0">
              <a:buFont typeface="Arial" panose="020B0604020202020204" pitchFamily="34" charset="0"/>
              <a:buNone/>
            </a:pPr>
            <a:endParaRPr lang="en-GB"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42396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8" name="Shape 378"/>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3</a:t>
            </a:fld>
            <a:endParaRPr lang="en-US" sz="900">
              <a:solidFill>
                <a:srgbClr val="797979"/>
              </a:solidFill>
              <a:latin typeface="Arial"/>
              <a:ea typeface="Arial"/>
              <a:cs typeface="Arial"/>
              <a:sym typeface="Arial"/>
            </a:endParaRPr>
          </a:p>
        </p:txBody>
      </p:sp>
      <p:sp>
        <p:nvSpPr>
          <p:cNvPr id="376" name="Shape 376"/>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VMs</a:t>
            </a:r>
          </a:p>
        </p:txBody>
      </p:sp>
      <p:pic>
        <p:nvPicPr>
          <p:cNvPr id="377" name="Shape 377"/>
          <p:cNvPicPr preferRelativeResize="0"/>
          <p:nvPr/>
        </p:nvPicPr>
        <p:blipFill rotWithShape="1">
          <a:blip r:embed="rId3">
            <a:alphaModFix/>
          </a:blip>
          <a:srcRect/>
          <a:stretch/>
        </p:blipFill>
        <p:spPr>
          <a:xfrm>
            <a:off x="1709234" y="798397"/>
            <a:ext cx="5749742" cy="3960933"/>
          </a:xfrm>
          <a:prstGeom prst="rect">
            <a:avLst/>
          </a:prstGeom>
          <a:noFill/>
          <a:ln>
            <a:no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67127743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Shape 384"/>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4</a:t>
            </a:fld>
            <a:endParaRPr lang="en-US" sz="900">
              <a:solidFill>
                <a:srgbClr val="797979"/>
              </a:solidFill>
              <a:latin typeface="Arial"/>
              <a:ea typeface="Arial"/>
              <a:cs typeface="Arial"/>
              <a:sym typeface="Arial"/>
            </a:endParaRPr>
          </a:p>
        </p:txBody>
      </p:sp>
      <p:sp>
        <p:nvSpPr>
          <p:cNvPr id="383" name="Shape 383"/>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Containers</a:t>
            </a:r>
          </a:p>
        </p:txBody>
      </p:sp>
      <p:pic>
        <p:nvPicPr>
          <p:cNvPr id="385" name="Shape 385"/>
          <p:cNvPicPr preferRelativeResize="0"/>
          <p:nvPr/>
        </p:nvPicPr>
        <p:blipFill rotWithShape="1">
          <a:blip r:embed="rId3">
            <a:alphaModFix/>
          </a:blip>
          <a:srcRect/>
          <a:stretch/>
        </p:blipFill>
        <p:spPr>
          <a:xfrm>
            <a:off x="2808319" y="870143"/>
            <a:ext cx="4313069" cy="3774590"/>
          </a:xfrm>
          <a:prstGeom prst="rect">
            <a:avLst/>
          </a:prstGeom>
          <a:noFill/>
          <a:ln>
            <a:noFill/>
          </a:ln>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121998042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F2144C-032A-D84E-A108-797FBD7D1E93}"/>
              </a:ext>
            </a:extLst>
          </p:cNvPr>
          <p:cNvSpPr>
            <a:spLocks noGrp="1"/>
          </p:cNvSpPr>
          <p:nvPr>
            <p:ph type="sldNum" sz="quarter" idx="12"/>
          </p:nvPr>
        </p:nvSpPr>
        <p:spPr/>
        <p:txBody>
          <a:bodyPr/>
          <a:lstStyle/>
          <a:p>
            <a:fld id="{ADB58DA1-B2F1-45C7-8646-C2825988B19D}" type="slidenum">
              <a:rPr lang="en-US" smtClean="0"/>
              <a:pPr/>
              <a:t>5</a:t>
            </a:fld>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7D9117CC-E5FD-0771-3F32-8A1EED2B343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600" y="89652"/>
            <a:ext cx="8915400" cy="3871161"/>
          </a:xfrm>
        </p:spPr>
      </p:pic>
      <p:sp>
        <p:nvSpPr>
          <p:cNvPr id="5" name="Text Placeholder 4">
            <a:extLst>
              <a:ext uri="{FF2B5EF4-FFF2-40B4-BE49-F238E27FC236}">
                <a16:creationId xmlns:a16="http://schemas.microsoft.com/office/drawing/2014/main" id="{AF43E858-0BE3-E248-981E-F49D47DCE50B}"/>
              </a:ext>
            </a:extLst>
          </p:cNvPr>
          <p:cNvSpPr>
            <a:spLocks noGrp="1"/>
          </p:cNvSpPr>
          <p:nvPr>
            <p:ph type="body" sz="quarter" idx="13"/>
          </p:nvPr>
        </p:nvSpPr>
        <p:spPr>
          <a:xfrm>
            <a:off x="342900" y="4019550"/>
            <a:ext cx="8686800" cy="468312"/>
          </a:xfrm>
        </p:spPr>
        <p:txBody>
          <a:bodyPr/>
          <a:lstStyle/>
          <a:p>
            <a:r>
              <a:rPr lang="en-GB" sz="1800" dirty="0">
                <a:effectLst/>
                <a:latin typeface="Helvetica" pitchFamily="2" charset="0"/>
              </a:rPr>
              <a:t>Docker is similar (in spirit) to Virtual Environments but at a File System level </a:t>
            </a:r>
            <a:endParaRPr lang="en-GB" dirty="0">
              <a:effectLst/>
            </a:endParaRPr>
          </a:p>
        </p:txBody>
      </p:sp>
    </p:spTree>
    <p:extLst>
      <p:ext uri="{BB962C8B-B14F-4D97-AF65-F5344CB8AC3E}">
        <p14:creationId xmlns:p14="http://schemas.microsoft.com/office/powerpoint/2010/main" val="191125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Variables to Consider</a:t>
            </a:r>
          </a:p>
        </p:txBody>
      </p:sp>
      <p:sp>
        <p:nvSpPr>
          <p:cNvPr id="3" name="Content Placeholder 2"/>
          <p:cNvSpPr>
            <a:spLocks noGrp="1"/>
          </p:cNvSpPr>
          <p:nvPr>
            <p:ph idx="1"/>
          </p:nvPr>
        </p:nvSpPr>
        <p:spPr/>
        <p:txBody>
          <a:bodyPr/>
          <a:lstStyle/>
          <a:p>
            <a:r>
              <a:rPr lang="en-US" dirty="0"/>
              <a:t>Performance</a:t>
            </a:r>
          </a:p>
          <a:p>
            <a:r>
              <a:rPr lang="en-US" dirty="0"/>
              <a:t>Security</a:t>
            </a:r>
          </a:p>
          <a:p>
            <a:r>
              <a:rPr lang="en-US" dirty="0"/>
              <a:t>Scalability</a:t>
            </a:r>
          </a:p>
          <a:p>
            <a:r>
              <a:rPr lang="en-US" dirty="0"/>
              <a:t>Existing Skillsets</a:t>
            </a:r>
          </a:p>
          <a:p>
            <a:r>
              <a:rPr lang="en-US" dirty="0"/>
              <a:t>Costs</a:t>
            </a:r>
          </a:p>
          <a:p>
            <a:r>
              <a:rPr lang="en-US" dirty="0"/>
              <a:t>Etc. </a:t>
            </a:r>
          </a:p>
        </p:txBody>
      </p:sp>
      <p:sp>
        <p:nvSpPr>
          <p:cNvPr id="5" name="Rectangle 4"/>
          <p:cNvSpPr/>
          <p:nvPr/>
        </p:nvSpPr>
        <p:spPr>
          <a:xfrm>
            <a:off x="3737686" y="4316885"/>
            <a:ext cx="5118100" cy="230832"/>
          </a:xfrm>
          <a:prstGeom prst="rect">
            <a:avLst/>
          </a:prstGeom>
        </p:spPr>
        <p:txBody>
          <a:bodyPr wrap="square">
            <a:spAutoFit/>
          </a:bodyPr>
          <a:lstStyle/>
          <a:p>
            <a:r>
              <a:rPr lang="en-US" sz="900" dirty="0"/>
              <a:t>http://people-</a:t>
            </a:r>
            <a:r>
              <a:rPr lang="en-US" sz="900" dirty="0" err="1"/>
              <a:t>equation.com</a:t>
            </a:r>
            <a:r>
              <a:rPr lang="en-US" sz="900" dirty="0"/>
              <a:t>/do-your-words-encourage-or-deflate/math-</a:t>
            </a:r>
            <a:r>
              <a:rPr lang="en-US" sz="900" dirty="0" err="1"/>
              <a:t>equation_chalkboard</a:t>
            </a:r>
            <a:r>
              <a:rPr lang="en-US" sz="900" dirty="0"/>
              <a:t>/</a:t>
            </a:r>
          </a:p>
        </p:txBody>
      </p:sp>
      <p:pic>
        <p:nvPicPr>
          <p:cNvPr id="6" name="Picture 5"/>
          <p:cNvPicPr>
            <a:picLocks noChangeAspect="1"/>
          </p:cNvPicPr>
          <p:nvPr/>
        </p:nvPicPr>
        <p:blipFill>
          <a:blip r:embed="rId2"/>
          <a:stretch>
            <a:fillRect/>
          </a:stretch>
        </p:blipFill>
        <p:spPr>
          <a:xfrm>
            <a:off x="4038600" y="1037829"/>
            <a:ext cx="4156929" cy="312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7432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7</a:t>
            </a:fld>
            <a:endParaRPr lang="en-US" dirty="0"/>
          </a:p>
        </p:txBody>
      </p:sp>
      <p:sp>
        <p:nvSpPr>
          <p:cNvPr id="3" name="Title 2"/>
          <p:cNvSpPr>
            <a:spLocks noGrp="1"/>
          </p:cNvSpPr>
          <p:nvPr>
            <p:ph type="title"/>
          </p:nvPr>
        </p:nvSpPr>
        <p:spPr/>
        <p:txBody>
          <a:bodyPr>
            <a:normAutofit fontScale="90000"/>
          </a:bodyPr>
          <a:lstStyle/>
          <a:p>
            <a:r>
              <a:rPr lang="en-US" dirty="0"/>
              <a:t>Container Consolidation Testing</a:t>
            </a:r>
          </a:p>
        </p:txBody>
      </p:sp>
      <p:sp>
        <p:nvSpPr>
          <p:cNvPr id="4" name="Content Placeholder 3"/>
          <p:cNvSpPr>
            <a:spLocks noGrp="1"/>
          </p:cNvSpPr>
          <p:nvPr>
            <p:ph idx="1"/>
          </p:nvPr>
        </p:nvSpPr>
        <p:spPr>
          <a:xfrm>
            <a:off x="228600" y="1501541"/>
            <a:ext cx="8686800" cy="3131182"/>
          </a:xfrm>
        </p:spPr>
        <p:txBody>
          <a:bodyPr/>
          <a:lstStyle/>
          <a:p>
            <a:r>
              <a:rPr lang="en-US" dirty="0">
                <a:solidFill>
                  <a:schemeClr val="tx1"/>
                </a:solidFill>
              </a:rPr>
              <a:t>Testing done by HPE, Docker and Industry Consultant</a:t>
            </a:r>
          </a:p>
          <a:p>
            <a:r>
              <a:rPr lang="en-US" dirty="0">
                <a:solidFill>
                  <a:schemeClr val="tx1"/>
                </a:solidFill>
              </a:rPr>
              <a:t>Components:</a:t>
            </a:r>
          </a:p>
          <a:p>
            <a:pPr lvl="1"/>
            <a:r>
              <a:rPr lang="en-US" dirty="0">
                <a:solidFill>
                  <a:schemeClr val="tx1"/>
                </a:solidFill>
              </a:rPr>
              <a:t>Docker CS Engine 1.12.3</a:t>
            </a:r>
          </a:p>
          <a:p>
            <a:pPr lvl="1"/>
            <a:r>
              <a:rPr lang="en-US" dirty="0">
                <a:solidFill>
                  <a:schemeClr val="tx1"/>
                </a:solidFill>
              </a:rPr>
              <a:t>VMware </a:t>
            </a:r>
            <a:r>
              <a:rPr lang="en-US" dirty="0" err="1">
                <a:solidFill>
                  <a:schemeClr val="tx1"/>
                </a:solidFill>
              </a:rPr>
              <a:t>ESXi</a:t>
            </a:r>
            <a:r>
              <a:rPr lang="en-US" dirty="0">
                <a:solidFill>
                  <a:schemeClr val="tx1"/>
                </a:solidFill>
              </a:rPr>
              <a:t> 6</a:t>
            </a:r>
          </a:p>
          <a:p>
            <a:pPr lvl="1"/>
            <a:r>
              <a:rPr lang="en-US" dirty="0" err="1">
                <a:solidFill>
                  <a:schemeClr val="tx1"/>
                </a:solidFill>
              </a:rPr>
              <a:t>SysBench</a:t>
            </a:r>
            <a:r>
              <a:rPr lang="en-US" dirty="0">
                <a:solidFill>
                  <a:schemeClr val="tx1"/>
                </a:solidFill>
              </a:rPr>
              <a:t> 1.0 (Nov 2016)</a:t>
            </a:r>
          </a:p>
          <a:p>
            <a:pPr lvl="1"/>
            <a:r>
              <a:rPr lang="en-US" dirty="0">
                <a:solidFill>
                  <a:schemeClr val="tx1"/>
                </a:solidFill>
              </a:rPr>
              <a:t>RHEL 7.2</a:t>
            </a:r>
          </a:p>
          <a:p>
            <a:pPr lvl="1"/>
            <a:r>
              <a:rPr lang="en-US" dirty="0">
                <a:solidFill>
                  <a:schemeClr val="tx1"/>
                </a:solidFill>
              </a:rPr>
              <a:t>HPE ProLiant DL360 Gen 9 servers with HPE 3PAR </a:t>
            </a:r>
            <a:r>
              <a:rPr lang="en-US" dirty="0" err="1">
                <a:solidFill>
                  <a:schemeClr val="tx1"/>
                </a:solidFill>
              </a:rPr>
              <a:t>StorServ</a:t>
            </a:r>
            <a:r>
              <a:rPr lang="en-US" dirty="0">
                <a:solidFill>
                  <a:schemeClr val="tx1"/>
                </a:solidFill>
              </a:rPr>
              <a:t> 8200 SSD Storage</a:t>
            </a:r>
          </a:p>
        </p:txBody>
      </p:sp>
      <p:sp>
        <p:nvSpPr>
          <p:cNvPr id="5" name="Text Placeholder 4"/>
          <p:cNvSpPr>
            <a:spLocks noGrp="1"/>
          </p:cNvSpPr>
          <p:nvPr>
            <p:ph type="body" sz="quarter" idx="13"/>
          </p:nvPr>
        </p:nvSpPr>
        <p:spPr>
          <a:xfrm>
            <a:off x="228600" y="766763"/>
            <a:ext cx="8686800" cy="602456"/>
          </a:xfrm>
        </p:spPr>
        <p:txBody>
          <a:bodyPr/>
          <a:lstStyle/>
          <a:p>
            <a:r>
              <a:rPr lang="en-US" b="1" dirty="0"/>
              <a:t>How can containers help organizations optimize hardware utilization?</a:t>
            </a:r>
          </a:p>
          <a:p>
            <a:endParaRPr lang="en-US" dirty="0"/>
          </a:p>
        </p:txBody>
      </p:sp>
    </p:spTree>
    <p:extLst>
      <p:ext uri="{BB962C8B-B14F-4D97-AF65-F5344CB8AC3E}">
        <p14:creationId xmlns:p14="http://schemas.microsoft.com/office/powerpoint/2010/main" val="67829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8</a:t>
            </a:fld>
            <a:endParaRPr lang="en-US" dirty="0"/>
          </a:p>
        </p:txBody>
      </p:sp>
      <p:sp>
        <p:nvSpPr>
          <p:cNvPr id="3" name="Title 2"/>
          <p:cNvSpPr>
            <a:spLocks noGrp="1"/>
          </p:cNvSpPr>
          <p:nvPr>
            <p:ph type="title"/>
          </p:nvPr>
        </p:nvSpPr>
        <p:spPr/>
        <p:txBody>
          <a:bodyPr>
            <a:normAutofit fontScale="90000"/>
          </a:bodyPr>
          <a:lstStyle/>
          <a:p>
            <a:r>
              <a:rPr lang="en-US" dirty="0"/>
              <a:t>Testing Scenarios</a:t>
            </a:r>
          </a:p>
        </p:txBody>
      </p:sp>
      <p:sp>
        <p:nvSpPr>
          <p:cNvPr id="5" name="Text Placeholder 4"/>
          <p:cNvSpPr>
            <a:spLocks noGrp="1"/>
          </p:cNvSpPr>
          <p:nvPr>
            <p:ph type="body" sz="quarter" idx="13"/>
          </p:nvPr>
        </p:nvSpPr>
        <p:spPr/>
        <p:txBody>
          <a:bodyPr/>
          <a:lstStyle/>
          <a:p>
            <a:r>
              <a:rPr lang="en-US" dirty="0"/>
              <a:t>Measure </a:t>
            </a:r>
            <a:r>
              <a:rPr lang="en-US" dirty="0" err="1"/>
              <a:t>SysBench</a:t>
            </a:r>
            <a:r>
              <a:rPr lang="en-US" dirty="0"/>
              <a:t> performance across 3 configurations</a:t>
            </a:r>
          </a:p>
        </p:txBody>
      </p:sp>
      <p:sp>
        <p:nvSpPr>
          <p:cNvPr id="7" name="TextBox 6"/>
          <p:cNvSpPr txBox="1"/>
          <p:nvPr/>
        </p:nvSpPr>
        <p:spPr>
          <a:xfrm>
            <a:off x="5399773" y="154004"/>
            <a:ext cx="3330341" cy="646331"/>
          </a:xfrm>
          <a:prstGeom prst="rect">
            <a:avLst/>
          </a:prstGeom>
          <a:noFill/>
        </p:spPr>
        <p:txBody>
          <a:bodyPr wrap="square" rtlCol="0">
            <a:spAutoFit/>
          </a:bodyPr>
          <a:lstStyle/>
          <a:p>
            <a:r>
              <a:rPr lang="en-US" dirty="0"/>
              <a:t>Need to replace this graphic w/ the one w/ 8 boxes</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1801747"/>
            <a:ext cx="8686800" cy="1491312"/>
          </a:xfrm>
        </p:spPr>
      </p:pic>
      <p:sp>
        <p:nvSpPr>
          <p:cNvPr id="9" name="TextBox 8"/>
          <p:cNvSpPr txBox="1"/>
          <p:nvPr/>
        </p:nvSpPr>
        <p:spPr>
          <a:xfrm>
            <a:off x="452387" y="3384449"/>
            <a:ext cx="2589196" cy="584775"/>
          </a:xfrm>
          <a:prstGeom prst="rect">
            <a:avLst/>
          </a:prstGeom>
          <a:noFill/>
        </p:spPr>
        <p:txBody>
          <a:bodyPr wrap="square" rtlCol="0">
            <a:spAutoFit/>
          </a:bodyPr>
          <a:lstStyle/>
          <a:p>
            <a:r>
              <a:rPr lang="en-US" sz="1600" dirty="0"/>
              <a:t>Scenario 1:</a:t>
            </a:r>
            <a:br>
              <a:rPr lang="en-US" sz="1600" dirty="0"/>
            </a:br>
            <a:r>
              <a:rPr lang="en-US" sz="1600" dirty="0"/>
              <a:t>8 VMs</a:t>
            </a:r>
          </a:p>
        </p:txBody>
      </p:sp>
      <p:sp>
        <p:nvSpPr>
          <p:cNvPr id="10" name="TextBox 9"/>
          <p:cNvSpPr txBox="1"/>
          <p:nvPr/>
        </p:nvSpPr>
        <p:spPr>
          <a:xfrm>
            <a:off x="3436218" y="3384448"/>
            <a:ext cx="2560320" cy="584775"/>
          </a:xfrm>
          <a:prstGeom prst="rect">
            <a:avLst/>
          </a:prstGeom>
          <a:noFill/>
        </p:spPr>
        <p:txBody>
          <a:bodyPr wrap="square" rtlCol="0">
            <a:spAutoFit/>
          </a:bodyPr>
          <a:lstStyle/>
          <a:p>
            <a:r>
              <a:rPr lang="en-US" sz="1600" dirty="0"/>
              <a:t>Scenario 2:</a:t>
            </a:r>
            <a:br>
              <a:rPr lang="en-US" sz="1600" dirty="0"/>
            </a:br>
            <a:r>
              <a:rPr lang="en-US" sz="1600" dirty="0"/>
              <a:t>1 VM w/ 8 Containers</a:t>
            </a:r>
          </a:p>
        </p:txBody>
      </p:sp>
      <p:sp>
        <p:nvSpPr>
          <p:cNvPr id="11" name="TextBox 10"/>
          <p:cNvSpPr txBox="1"/>
          <p:nvPr/>
        </p:nvSpPr>
        <p:spPr>
          <a:xfrm>
            <a:off x="5996538" y="3384448"/>
            <a:ext cx="2918862" cy="584775"/>
          </a:xfrm>
          <a:prstGeom prst="rect">
            <a:avLst/>
          </a:prstGeom>
          <a:noFill/>
        </p:spPr>
        <p:txBody>
          <a:bodyPr wrap="square" rtlCol="0">
            <a:spAutoFit/>
          </a:bodyPr>
          <a:lstStyle/>
          <a:p>
            <a:r>
              <a:rPr lang="en-US" sz="1600" dirty="0"/>
              <a:t>Scenario 3:</a:t>
            </a:r>
            <a:br>
              <a:rPr lang="en-US" sz="1600" dirty="0"/>
            </a:br>
            <a:r>
              <a:rPr lang="en-US" sz="1600" dirty="0"/>
              <a:t>8 Containers on Bare Metal</a:t>
            </a:r>
          </a:p>
        </p:txBody>
      </p:sp>
    </p:spTree>
    <p:extLst>
      <p:ext uri="{BB962C8B-B14F-4D97-AF65-F5344CB8AC3E}">
        <p14:creationId xmlns:p14="http://schemas.microsoft.com/office/powerpoint/2010/main" val="1859776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9</a:t>
            </a:fld>
            <a:endParaRPr lang="en-US" dirty="0"/>
          </a:p>
        </p:txBody>
      </p:sp>
      <p:sp>
        <p:nvSpPr>
          <p:cNvPr id="3" name="Title 2"/>
          <p:cNvSpPr>
            <a:spLocks noGrp="1"/>
          </p:cNvSpPr>
          <p:nvPr>
            <p:ph type="title"/>
          </p:nvPr>
        </p:nvSpPr>
        <p:spPr/>
        <p:txBody>
          <a:bodyPr>
            <a:normAutofit fontScale="90000"/>
          </a:bodyPr>
          <a:lstStyle/>
          <a:p>
            <a:r>
              <a:rPr lang="en-US" dirty="0"/>
              <a:t>Results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755422"/>
            <a:ext cx="8686800" cy="2492733"/>
          </a:xfrm>
        </p:spPr>
      </p:pic>
      <p:sp>
        <p:nvSpPr>
          <p:cNvPr id="5" name="Text Placeholder 4"/>
          <p:cNvSpPr>
            <a:spLocks noGrp="1"/>
          </p:cNvSpPr>
          <p:nvPr>
            <p:ph type="body" sz="quarter" idx="13"/>
          </p:nvPr>
        </p:nvSpPr>
        <p:spPr/>
        <p:txBody>
          <a:bodyPr/>
          <a:lstStyle/>
          <a:p>
            <a:r>
              <a:rPr lang="en-US" dirty="0"/>
              <a:t>Moving from VMs to containers increases performance 27% to 46%</a:t>
            </a:r>
          </a:p>
        </p:txBody>
      </p:sp>
      <p:sp>
        <p:nvSpPr>
          <p:cNvPr id="7" name="TextBox 6"/>
          <p:cNvSpPr txBox="1"/>
          <p:nvPr/>
        </p:nvSpPr>
        <p:spPr>
          <a:xfrm>
            <a:off x="228600" y="4426045"/>
            <a:ext cx="8686800" cy="307777"/>
          </a:xfrm>
          <a:prstGeom prst="rect">
            <a:avLst/>
          </a:prstGeom>
          <a:noFill/>
        </p:spPr>
        <p:txBody>
          <a:bodyPr wrap="square" rtlCol="0">
            <a:spAutoFit/>
          </a:bodyPr>
          <a:lstStyle/>
          <a:p>
            <a:pPr algn="ctr"/>
            <a:r>
              <a:rPr lang="en-US" sz="1400" dirty="0"/>
              <a:t>Results are after VM and </a:t>
            </a:r>
            <a:r>
              <a:rPr lang="en-US" sz="1400"/>
              <a:t>Container Tuning</a:t>
            </a:r>
            <a:endParaRPr lang="en-US" sz="1400" dirty="0"/>
          </a:p>
        </p:txBody>
      </p:sp>
    </p:spTree>
    <p:extLst>
      <p:ext uri="{BB962C8B-B14F-4D97-AF65-F5344CB8AC3E}">
        <p14:creationId xmlns:p14="http://schemas.microsoft.com/office/powerpoint/2010/main" val="559356436"/>
      </p:ext>
    </p:extLst>
  </p:cSld>
  <p:clrMapOvr>
    <a:masterClrMapping/>
  </p:clrMapOvr>
</p:sld>
</file>

<file path=ppt/theme/theme1.xml><?xml version="1.0" encoding="utf-8"?>
<a:theme xmlns:a="http://schemas.openxmlformats.org/drawingml/2006/main" name="Office Theme">
  <a:themeElements>
    <a:clrScheme name="Docker 2016 v2">
      <a:dk1>
        <a:srgbClr val="254356"/>
      </a:dk1>
      <a:lt1>
        <a:sysClr val="window" lastClr="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11009</TotalTime>
  <Words>3820</Words>
  <Application>Microsoft Macintosh PowerPoint</Application>
  <PresentationFormat>On-screen Show (16:9)</PresentationFormat>
  <Paragraphs>328</Paragraphs>
  <Slides>22</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Calibri</vt:lpstr>
      <vt:lpstr>Consolas</vt:lpstr>
      <vt:lpstr>Helvetica</vt:lpstr>
      <vt:lpstr>Menlo</vt:lpstr>
      <vt:lpstr>Segoe UI</vt:lpstr>
      <vt:lpstr>SegoeUI</vt:lpstr>
      <vt:lpstr>Söhne</vt:lpstr>
      <vt:lpstr>SymbolMT</vt:lpstr>
      <vt:lpstr>Wingdings</vt:lpstr>
      <vt:lpstr>Office Theme</vt:lpstr>
      <vt:lpstr>PowerPoint Presentation</vt:lpstr>
      <vt:lpstr>Docker containers are NOT VMs</vt:lpstr>
      <vt:lpstr>VMs</vt:lpstr>
      <vt:lpstr>Containers</vt:lpstr>
      <vt:lpstr>PowerPoint Presentation</vt:lpstr>
      <vt:lpstr>Variables to Consider</vt:lpstr>
      <vt:lpstr>Container Consolidation Testing</vt:lpstr>
      <vt:lpstr>Testing Scenarios</vt:lpstr>
      <vt:lpstr>Results</vt:lpstr>
      <vt:lpstr>Additional Savings</vt:lpstr>
      <vt:lpstr>PowerPoint Presentation</vt:lpstr>
      <vt:lpstr>Put it all together: Build, Ship, Run Workflow</vt:lpstr>
      <vt:lpstr>Some Docker vocabulary</vt:lpstr>
      <vt:lpstr>Enterprises are looking to Docker for critical transformations</vt:lpstr>
      <vt:lpstr>Docker delivers speed, flexibility and savings</vt:lpstr>
      <vt:lpstr>Basic Docker Commands</vt:lpstr>
      <vt:lpstr>Dockerfile – Linux Example</vt:lpstr>
      <vt:lpstr>Dockerfile - Instructions  </vt:lpstr>
      <vt:lpstr>Dockerfile vs Docker Compose</vt:lpstr>
      <vt:lpstr>Kubernetes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Taylor</dc:creator>
  <cp:lastModifiedBy>Karolis Liutackas</cp:lastModifiedBy>
  <cp:revision>180</cp:revision>
  <dcterms:created xsi:type="dcterms:W3CDTF">2016-07-05T15:17:21Z</dcterms:created>
  <dcterms:modified xsi:type="dcterms:W3CDTF">2023-02-27T20:48:38Z</dcterms:modified>
</cp:coreProperties>
</file>